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3" r:id="rId1"/>
    <p:sldMasterId id="2147483704" r:id="rId2"/>
  </p:sldMasterIdLst>
  <p:notesMasterIdLst>
    <p:notesMasterId r:id="rId41"/>
  </p:notesMasterIdLst>
  <p:sldIdLst>
    <p:sldId id="256" r:id="rId3"/>
    <p:sldId id="257" r:id="rId4"/>
    <p:sldId id="258" r:id="rId5"/>
    <p:sldId id="287" r:id="rId6"/>
    <p:sldId id="264" r:id="rId7"/>
    <p:sldId id="265" r:id="rId8"/>
    <p:sldId id="288" r:id="rId9"/>
    <p:sldId id="289" r:id="rId10"/>
    <p:sldId id="286" r:id="rId11"/>
    <p:sldId id="282" r:id="rId12"/>
    <p:sldId id="281" r:id="rId13"/>
    <p:sldId id="283" r:id="rId14"/>
    <p:sldId id="284" r:id="rId15"/>
    <p:sldId id="285" r:id="rId16"/>
    <p:sldId id="259" r:id="rId17"/>
    <p:sldId id="277" r:id="rId18"/>
    <p:sldId id="260" r:id="rId19"/>
    <p:sldId id="261" r:id="rId20"/>
    <p:sldId id="262" r:id="rId21"/>
    <p:sldId id="263" r:id="rId22"/>
    <p:sldId id="266" r:id="rId23"/>
    <p:sldId id="267" r:id="rId24"/>
    <p:sldId id="268" r:id="rId25"/>
    <p:sldId id="269" r:id="rId26"/>
    <p:sldId id="270" r:id="rId27"/>
    <p:sldId id="271" r:id="rId28"/>
    <p:sldId id="272" r:id="rId29"/>
    <p:sldId id="273" r:id="rId30"/>
    <p:sldId id="278" r:id="rId31"/>
    <p:sldId id="290" r:id="rId32"/>
    <p:sldId id="280" r:id="rId33"/>
    <p:sldId id="279" r:id="rId34"/>
    <p:sldId id="292" r:id="rId35"/>
    <p:sldId id="294" r:id="rId36"/>
    <p:sldId id="274" r:id="rId37"/>
    <p:sldId id="275" r:id="rId38"/>
    <p:sldId id="276" r:id="rId39"/>
    <p:sldId id="295" r:id="rId40"/>
  </p:sldIdLst>
  <p:sldSz cx="9144000" cy="5143500" type="screen16x9"/>
  <p:notesSz cx="6858000" cy="9144000"/>
  <p:embeddedFontLst>
    <p:embeddedFont>
      <p:font typeface="Helvetica Neue" panose="02000503000000020004"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Slab" pitchFamily="2"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0"/>
    <p:restoredTop sz="93054"/>
  </p:normalViewPr>
  <p:slideViewPr>
    <p:cSldViewPr snapToGrid="0" snapToObjects="1">
      <p:cViewPr varScale="1">
        <p:scale>
          <a:sx n="104" d="100"/>
          <a:sy n="104" d="100"/>
        </p:scale>
        <p:origin x="216" y="1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pXxp5A6oAeBtapVdrIH8lOCEKLJK8iGieNKbMyO1q-Y/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pcode.org/?snapshot=0b04b8ad-d5d7-4bde-a43f-90fa013c245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epl.it/@JazbelWang/React-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repl.it/@JazbelWang/React-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jsbin.com/fefuroceyu/1/edit?html,js,outpu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repl.it/@JazbelWang/React-3"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3c92ae8c9_2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3c92ae8c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dirty="0"/>
              <a:t>Teacher Notes:</a:t>
            </a:r>
            <a:endParaRPr b="1" dirty="0"/>
          </a:p>
          <a:p>
            <a:pPr marL="0" marR="0" lvl="0" indent="0" algn="l" rtl="0">
              <a:lnSpc>
                <a:spcPct val="100000"/>
              </a:lnSpc>
              <a:spcBef>
                <a:spcPts val="0"/>
              </a:spcBef>
              <a:spcAft>
                <a:spcPts val="0"/>
              </a:spcAft>
              <a:buNone/>
            </a:pPr>
            <a:r>
              <a:rPr lang="en" dirty="0"/>
              <a:t>This slide needs to be deleted once you’ve completed your preparation. Copy these slides to your team’s drive and do not link the originals to the Daily Session Document. </a:t>
            </a:r>
            <a:endParaRPr dirty="0"/>
          </a:p>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None/>
            </a:pPr>
            <a:r>
              <a:rPr lang="en" b="1" dirty="0"/>
              <a:t>Lesson Planning Checklist </a:t>
            </a:r>
            <a:r>
              <a:rPr lang="en" b="1" u="sng" dirty="0">
                <a:solidFill>
                  <a:schemeClr val="hlink"/>
                </a:solidFill>
                <a:hlinkClick r:id="rId3"/>
              </a:rPr>
              <a:t>here</a:t>
            </a:r>
            <a:endParaRPr b="1" dirty="0"/>
          </a:p>
          <a:p>
            <a:pPr marL="0" marR="0" lvl="0" indent="0" algn="l" rtl="0">
              <a:lnSpc>
                <a:spcPct val="100000"/>
              </a:lnSpc>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46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50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56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89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79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2e4c351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2e4c351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d4bf58ea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d4bf58e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dirty="0"/>
              <a:t>Teacher Notes:</a:t>
            </a:r>
            <a:endParaRPr sz="120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en" sz="1300" dirty="0">
                <a:solidFill>
                  <a:srgbClr val="333333"/>
                </a:solidFill>
                <a:highlight>
                  <a:srgbClr val="FFFFFF"/>
                </a:highlight>
              </a:rPr>
              <a:t>https://</a:t>
            </a:r>
            <a:r>
              <a:rPr lang="en" sz="1300" dirty="0" err="1">
                <a:solidFill>
                  <a:srgbClr val="333333"/>
                </a:solidFill>
                <a:highlight>
                  <a:srgbClr val="FFFFFF"/>
                </a:highlight>
              </a:rPr>
              <a:t>docs.google.com</a:t>
            </a:r>
            <a:r>
              <a:rPr lang="en" sz="1300" dirty="0">
                <a:solidFill>
                  <a:srgbClr val="333333"/>
                </a:solidFill>
                <a:highlight>
                  <a:srgbClr val="FFFFFF"/>
                </a:highlight>
              </a:rPr>
              <a:t>/presentation/d/1ACBiCv6xe5QCxaWXW6VO1Gj4cnKhm4WBS_ySdFtcoYo/</a:t>
            </a:r>
            <a:r>
              <a:rPr lang="en" sz="1300" dirty="0" err="1">
                <a:solidFill>
                  <a:srgbClr val="333333"/>
                </a:solidFill>
                <a:highlight>
                  <a:srgbClr val="FFFFFF"/>
                </a:highlight>
              </a:rPr>
              <a:t>edit?usp</a:t>
            </a:r>
            <a:r>
              <a:rPr lang="en" sz="1300" dirty="0">
                <a:solidFill>
                  <a:srgbClr val="333333"/>
                </a:solidFill>
                <a:highlight>
                  <a:srgbClr val="FFFFFF"/>
                </a:highlight>
              </a:rPr>
              <a:t>=sharing</a:t>
            </a:r>
            <a:endParaRPr sz="1200" dirty="0">
              <a:solidFill>
                <a:schemeClr val="dk1"/>
              </a:solidFill>
            </a:endParaRPr>
          </a:p>
          <a:p>
            <a:pPr marL="0" marR="0" lvl="0" indent="0" algn="l" rtl="0">
              <a:lnSpc>
                <a:spcPct val="100000"/>
              </a:lnSpc>
              <a:spcBef>
                <a:spcPts val="0"/>
              </a:spcBef>
              <a:spcAft>
                <a:spcPts val="0"/>
              </a:spcAft>
              <a:buNone/>
            </a:pPr>
            <a:endParaRPr sz="1300" dirty="0">
              <a:solidFill>
                <a:srgbClr val="333333"/>
              </a:solidFill>
              <a:highlight>
                <a:srgbClr val="FFFFFF"/>
              </a:highlight>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dirty="0"/>
          </a:p>
        </p:txBody>
      </p:sp>
    </p:spTree>
    <p:extLst>
      <p:ext uri="{BB962C8B-B14F-4D97-AF65-F5344CB8AC3E}">
        <p14:creationId xmlns:p14="http://schemas.microsoft.com/office/powerpoint/2010/main" val="46862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d4bf58ea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d4bf58e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dirty="0"/>
              <a:t>Teacher Notes:</a:t>
            </a:r>
            <a:endParaRPr sz="120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en" sz="1300" dirty="0">
                <a:solidFill>
                  <a:srgbClr val="333333"/>
                </a:solidFill>
                <a:highlight>
                  <a:srgbClr val="FFFFFF"/>
                </a:highlight>
              </a:rPr>
              <a:t>https://</a:t>
            </a:r>
            <a:r>
              <a:rPr lang="en" sz="1300" dirty="0" err="1">
                <a:solidFill>
                  <a:srgbClr val="333333"/>
                </a:solidFill>
                <a:highlight>
                  <a:srgbClr val="FFFFFF"/>
                </a:highlight>
              </a:rPr>
              <a:t>docs.google.com</a:t>
            </a:r>
            <a:r>
              <a:rPr lang="en" sz="1300" dirty="0">
                <a:solidFill>
                  <a:srgbClr val="333333"/>
                </a:solidFill>
                <a:highlight>
                  <a:srgbClr val="FFFFFF"/>
                </a:highlight>
              </a:rPr>
              <a:t>/presentation/d/1ACBiCv6xe5QCxaWXW6VO1Gj4cnKhm4WBS_ySdFtcoYo/</a:t>
            </a:r>
            <a:r>
              <a:rPr lang="en" sz="1300" dirty="0" err="1">
                <a:solidFill>
                  <a:srgbClr val="333333"/>
                </a:solidFill>
                <a:highlight>
                  <a:srgbClr val="FFFFFF"/>
                </a:highlight>
              </a:rPr>
              <a:t>edit?usp</a:t>
            </a:r>
            <a:r>
              <a:rPr lang="en" sz="1300" dirty="0">
                <a:solidFill>
                  <a:srgbClr val="333333"/>
                </a:solidFill>
                <a:highlight>
                  <a:srgbClr val="FFFFFF"/>
                </a:highlight>
              </a:rPr>
              <a:t>=sharing</a:t>
            </a:r>
            <a:endParaRPr sz="1200" dirty="0">
              <a:solidFill>
                <a:schemeClr val="dk1"/>
              </a:solidFill>
            </a:endParaRPr>
          </a:p>
          <a:p>
            <a:pPr marL="0" marR="0" lvl="0" indent="0" algn="l" rtl="0">
              <a:lnSpc>
                <a:spcPct val="100000"/>
              </a:lnSpc>
              <a:spcBef>
                <a:spcPts val="0"/>
              </a:spcBef>
              <a:spcAft>
                <a:spcPts val="0"/>
              </a:spcAft>
              <a:buNone/>
            </a:pPr>
            <a:endParaRPr sz="1300" dirty="0">
              <a:solidFill>
                <a:srgbClr val="333333"/>
              </a:solidFill>
              <a:highlight>
                <a:srgbClr val="FFFFFF"/>
              </a:highlight>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0918ca8b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0918ca8b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dirty="0"/>
              <a:t>Teacher Notes:</a:t>
            </a:r>
            <a:endParaRPr sz="120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en" sz="1300" dirty="0">
                <a:solidFill>
                  <a:srgbClr val="333333"/>
                </a:solidFill>
                <a:highlight>
                  <a:srgbClr val="FFFFFF"/>
                </a:highlight>
              </a:rPr>
              <a:t>https://</a:t>
            </a:r>
            <a:r>
              <a:rPr lang="en" sz="1300" dirty="0" err="1">
                <a:solidFill>
                  <a:srgbClr val="333333"/>
                </a:solidFill>
                <a:highlight>
                  <a:srgbClr val="FFFFFF"/>
                </a:highlight>
              </a:rPr>
              <a:t>docs.google.com</a:t>
            </a:r>
            <a:r>
              <a:rPr lang="en" sz="1300" dirty="0">
                <a:solidFill>
                  <a:srgbClr val="333333"/>
                </a:solidFill>
                <a:highlight>
                  <a:srgbClr val="FFFFFF"/>
                </a:highlight>
              </a:rPr>
              <a:t>/presentation/d/1ACBiCv6xe5QCxaWXW6VO1Gj4cnKhm4WBS_ySdFtcoYo/</a:t>
            </a:r>
            <a:r>
              <a:rPr lang="en" sz="1300" dirty="0" err="1">
                <a:solidFill>
                  <a:srgbClr val="333333"/>
                </a:solidFill>
                <a:highlight>
                  <a:srgbClr val="FFFFFF"/>
                </a:highlight>
              </a:rPr>
              <a:t>edit?usp</a:t>
            </a:r>
            <a:r>
              <a:rPr lang="en" sz="1300" dirty="0">
                <a:solidFill>
                  <a:srgbClr val="333333"/>
                </a:solidFill>
                <a:highlight>
                  <a:srgbClr val="FFFFFF"/>
                </a:highlight>
              </a:rPr>
              <a:t>=sharing</a:t>
            </a:r>
            <a:endParaRPr sz="1200" dirty="0">
              <a:solidFill>
                <a:schemeClr val="dk1"/>
              </a:solidFill>
            </a:endParaRPr>
          </a:p>
          <a:p>
            <a:pPr marL="0" marR="0" lvl="0" indent="0" algn="l" rtl="0">
              <a:lnSpc>
                <a:spcPct val="100000"/>
              </a:lnSpc>
              <a:spcBef>
                <a:spcPts val="0"/>
              </a:spcBef>
              <a:spcAft>
                <a:spcPts val="0"/>
              </a:spcAft>
              <a:buNone/>
            </a:pPr>
            <a:endParaRPr sz="1300" dirty="0">
              <a:solidFill>
                <a:srgbClr val="333333"/>
              </a:solidFill>
              <a:highlight>
                <a:srgbClr val="FFFFFF"/>
              </a:highlight>
            </a:endParaRPr>
          </a:p>
          <a:p>
            <a:pPr marL="0" marR="0" lvl="0" indent="0" algn="l" rtl="0">
              <a:lnSpc>
                <a:spcPct val="100000"/>
              </a:lnSpc>
              <a:spcBef>
                <a:spcPts val="0"/>
              </a:spcBef>
              <a:spcAft>
                <a:spcPts val="0"/>
              </a:spcAft>
              <a:buNone/>
            </a:pPr>
            <a:r>
              <a:rPr lang="zh-CN" altLang="en-US" dirty="0"/>
              <a:t>需要</a:t>
            </a:r>
            <a:r>
              <a:rPr lang="en-US" altLang="zh-CN"/>
              <a:t>permission</a:t>
            </a:r>
            <a:endParaRPr/>
          </a:p>
          <a:p>
            <a:pPr marL="0" marR="0" lvl="0" indent="0" algn="l" rtl="0">
              <a:lnSpc>
                <a:spcPct val="100000"/>
              </a:lnSpc>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d4bf58ea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d4bf58e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a:t>Teacher Notes:</a:t>
            </a: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r>
              <a:rPr lang="en" sz="1200" b="1"/>
              <a:t>Skip if you wish!</a:t>
            </a: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b="1"/>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Solution for Do Now: </a:t>
            </a:r>
            <a:r>
              <a:rPr lang="en" u="sng">
                <a:solidFill>
                  <a:schemeClr val="hlink"/>
                </a:solidFill>
                <a:latin typeface="Roboto"/>
                <a:ea typeface="Roboto"/>
                <a:cs typeface="Roboto"/>
                <a:sym typeface="Roboto"/>
                <a:hlinkClick r:id="rId3"/>
              </a:rPr>
              <a:t>https://popcode.org/?snapshot=0b04b8ad-d5d7-4bde-a43f-90fa013c2459</a:t>
            </a:r>
            <a:r>
              <a:rPr lang="en">
                <a:solidFill>
                  <a:schemeClr val="dk1"/>
                </a:solidFill>
                <a:latin typeface="Roboto"/>
                <a:ea typeface="Roboto"/>
                <a:cs typeface="Roboto"/>
                <a:sym typeface="Roboto"/>
              </a:rPr>
              <a:t> </a:t>
            </a:r>
            <a:endParaRPr sz="1000">
              <a:solidFill>
                <a:srgbClr val="333333"/>
              </a:solidFill>
              <a:highlight>
                <a:schemeClr val="lt1"/>
              </a:highlight>
            </a:endParaRPr>
          </a:p>
          <a:p>
            <a:pPr marL="0" marR="0" lvl="0" indent="0" algn="l" rtl="0">
              <a:lnSpc>
                <a:spcPct val="100000"/>
              </a:lnSpc>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c92860f6e_0_4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c92860f6e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a:t>Teacher Notes:</a:t>
            </a:r>
            <a:endParaRPr sz="1200" b="1"/>
          </a:p>
          <a:p>
            <a:pPr marL="0" marR="0" lvl="0" indent="0" algn="l" rtl="0">
              <a:lnSpc>
                <a:spcPct val="100000"/>
              </a:lnSpc>
              <a:spcBef>
                <a:spcPts val="0"/>
              </a:spcBef>
              <a:spcAft>
                <a:spcPts val="0"/>
              </a:spcAft>
              <a:buNone/>
            </a:pPr>
            <a:r>
              <a:rPr lang="en" sz="1200"/>
              <a:t>This slide needs to be deleted once you’ve completed your preparation. Copy these slides to your team’s drive and do not link the originals to the Daily Session Document. Make sure to PRINT the project planning document. </a:t>
            </a:r>
            <a:endParaRPr sz="1200" b="1"/>
          </a:p>
          <a:p>
            <a:pPr marL="0" marR="0" lvl="0" indent="0" algn="l" rtl="0">
              <a:lnSpc>
                <a:spcPct val="100000"/>
              </a:lnSpc>
              <a:spcBef>
                <a:spcPts val="0"/>
              </a:spcBef>
              <a:spcAft>
                <a:spcPts val="0"/>
              </a:spcAft>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0918ca8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0918ca8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70918ca8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70918ca8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ddd34473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ddd34473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r>
              <a:rPr lang="en"/>
              <a:t>Point out that props for this simple example aren't very useful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ddd34473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ddd34473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r>
              <a:rPr lang="en"/>
              <a:t>Point out that props for this simple example aren't very useful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4ddd3447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4ddd3447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r>
              <a:rPr lang="en"/>
              <a:t>Point out that props for this simple example aren't very useful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4b6347022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4b6347022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r>
              <a:rPr lang="en"/>
              <a:t>Point out that props for this simple example aren't very useful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47fc17857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47fc17857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Which of these components might use props?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0918ca8b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70918ca8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Teacher notes:</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Remind coders about the page we were creating components for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03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02e4c35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02e4c35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needs to be deleted once you’ve complete your preparation. Copy these slides into your team’s drive and edit them according to the needs of your class. Remember to use YOUR copy of the slides when you post to Google Classroom.</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04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19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109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2e4c351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2e4c351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078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81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4b634702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4b634702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Notice that the SidebarItems are all with the text SidebarItem. Whereas the previous slide, the SideBarItems look all the same but have different text?</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https://repl.it/@JazbelWang/React-1</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4bb0a5d64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4bb0a5d6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https://repl.it/@JazbelWang/React-2</a:t>
            </a:r>
            <a:endParaRPr/>
          </a:p>
          <a:p>
            <a:pPr marL="0" lvl="0" indent="0" algn="l" rtl="0">
              <a:spcBef>
                <a:spcPts val="0"/>
              </a:spcBef>
              <a:spcAft>
                <a:spcPts val="0"/>
              </a:spcAft>
              <a:buNone/>
            </a:pPr>
            <a:r>
              <a:rPr lang="en"/>
              <a:t>Students can fork it and add more sidebaritems to match the screenshot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4bb0a5d64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4bb0a5d64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a:t>
            </a:r>
            <a:r>
              <a:rPr lang="en" u="sng">
                <a:solidFill>
                  <a:schemeClr val="hlink"/>
                </a:solidFill>
                <a:hlinkClick r:id="rId3"/>
              </a:rPr>
              <a:t>https://jsbin.com/fefuroceyu/1/edit?html,js,output</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https://repl.it/@JazbelWang/React-3</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56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2e4c351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2e4c351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95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7fc17857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47fc17857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dk1"/>
                </a:solidFill>
              </a:rPr>
              <a:t>Review last class</a:t>
            </a:r>
            <a:endParaRPr/>
          </a:p>
        </p:txBody>
      </p:sp>
    </p:spTree>
    <p:extLst>
      <p:ext uri="{BB962C8B-B14F-4D97-AF65-F5344CB8AC3E}">
        <p14:creationId xmlns:p14="http://schemas.microsoft.com/office/powerpoint/2010/main" val="95534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b7d4ee36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b7d4ee36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69483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8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c92ae8c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c92ae8c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76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2e4c351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2e4c351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24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5.png"/><Relationship Id="rId21" Type="http://schemas.openxmlformats.org/officeDocument/2006/relationships/image" Target="../media/image26.png"/><Relationship Id="rId7" Type="http://schemas.openxmlformats.org/officeDocument/2006/relationships/image" Target="../media/image7.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4.png"/><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2.pn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8.pn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image" Target="../media/image20.png"/><Relationship Id="rId22"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8"/>
        <p:cNvGrpSpPr/>
        <p:nvPr/>
      </p:nvGrpSpPr>
      <p:grpSpPr>
        <a:xfrm>
          <a:off x="0" y="0"/>
          <a:ext cx="0" cy="0"/>
          <a:chOff x="0" y="0"/>
          <a:chExt cx="0" cy="0"/>
        </a:xfrm>
      </p:grpSpPr>
      <p:sp>
        <p:nvSpPr>
          <p:cNvPr id="9" name="Google Shape;9;p2"/>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a:spcBef>
                <a:spcPts val="0"/>
              </a:spcBef>
              <a:spcAft>
                <a:spcPts val="0"/>
              </a:spcAft>
              <a:buNone/>
              <a:defRPr sz="3000" b="1">
                <a:solidFill>
                  <a:srgbClr val="000000"/>
                </a:solidFill>
              </a:defRPr>
            </a:lvl1pPr>
            <a:lvl2pPr lvl="1">
              <a:spcBef>
                <a:spcPts val="0"/>
              </a:spcBef>
              <a:spcAft>
                <a:spcPts val="0"/>
              </a:spcAft>
              <a:buNone/>
              <a:defRPr>
                <a:solidFill>
                  <a:srgbClr val="000000"/>
                </a:solidFill>
              </a:defRPr>
            </a:lvl2pPr>
            <a:lvl3pPr lvl="2">
              <a:spcBef>
                <a:spcPts val="0"/>
              </a:spcBef>
              <a:spcAft>
                <a:spcPts val="0"/>
              </a:spcAft>
              <a:buNone/>
              <a:defRPr>
                <a:solidFill>
                  <a:srgbClr val="000000"/>
                </a:solidFill>
              </a:defRPr>
            </a:lvl3pPr>
            <a:lvl4pPr lvl="3">
              <a:spcBef>
                <a:spcPts val="0"/>
              </a:spcBef>
              <a:spcAft>
                <a:spcPts val="0"/>
              </a:spcAft>
              <a:buNone/>
              <a:defRPr>
                <a:solidFill>
                  <a:srgbClr val="000000"/>
                </a:solidFill>
              </a:defRPr>
            </a:lvl4pPr>
            <a:lvl5pPr lvl="4">
              <a:spcBef>
                <a:spcPts val="0"/>
              </a:spcBef>
              <a:spcAft>
                <a:spcPts val="0"/>
              </a:spcAft>
              <a:buNone/>
              <a:defRPr>
                <a:solidFill>
                  <a:srgbClr val="000000"/>
                </a:solidFill>
              </a:defRPr>
            </a:lvl5pPr>
            <a:lvl6pPr lvl="5">
              <a:spcBef>
                <a:spcPts val="0"/>
              </a:spcBef>
              <a:spcAft>
                <a:spcPts val="0"/>
              </a:spcAft>
              <a:buNone/>
              <a:defRPr>
                <a:solidFill>
                  <a:srgbClr val="000000"/>
                </a:solidFill>
              </a:defRPr>
            </a:lvl6pPr>
            <a:lvl7pPr lvl="6">
              <a:spcBef>
                <a:spcPts val="0"/>
              </a:spcBef>
              <a:spcAft>
                <a:spcPts val="0"/>
              </a:spcAft>
              <a:buNone/>
              <a:defRPr>
                <a:solidFill>
                  <a:srgbClr val="000000"/>
                </a:solidFill>
              </a:defRPr>
            </a:lvl7pPr>
            <a:lvl8pPr lvl="7">
              <a:spcBef>
                <a:spcPts val="0"/>
              </a:spcBef>
              <a:spcAft>
                <a:spcPts val="0"/>
              </a:spcAft>
              <a:buNone/>
              <a:defRPr>
                <a:solidFill>
                  <a:srgbClr val="000000"/>
                </a:solidFill>
              </a:defRPr>
            </a:lvl8pPr>
            <a:lvl9pPr lvl="8">
              <a:spcBef>
                <a:spcPts val="0"/>
              </a:spcBef>
              <a:spcAft>
                <a:spcPts val="0"/>
              </a:spcAft>
              <a:buNone/>
              <a:defRPr>
                <a:solidFill>
                  <a:srgbClr val="000000"/>
                </a:solidFill>
              </a:defRPr>
            </a:lvl9pPr>
          </a:lstStyle>
          <a:p>
            <a:endParaRPr/>
          </a:p>
        </p:txBody>
      </p:sp>
      <p:sp>
        <p:nvSpPr>
          <p:cNvPr id="11" name="Google Shape;11;p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13" name="Google Shape;13;p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14" name="Google Shape;14;p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 name="Google Shape;15;p2"/>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105"/>
        <p:cNvGrpSpPr/>
        <p:nvPr/>
      </p:nvGrpSpPr>
      <p:grpSpPr>
        <a:xfrm>
          <a:off x="0" y="0"/>
          <a:ext cx="0" cy="0"/>
          <a:chOff x="0" y="0"/>
          <a:chExt cx="0" cy="0"/>
        </a:xfrm>
      </p:grpSpPr>
      <p:sp>
        <p:nvSpPr>
          <p:cNvPr id="106" name="Google Shape;106;p15"/>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108" name="Google Shape;108;p15"/>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5"/>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110" name="Google Shape;110;p1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1" name="Google Shape;111;p1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13" name="Google Shape;113;p15"/>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114"/>
        <p:cNvGrpSpPr/>
        <p:nvPr/>
      </p:nvGrpSpPr>
      <p:grpSpPr>
        <a:xfrm>
          <a:off x="0" y="0"/>
          <a:ext cx="0" cy="0"/>
          <a:chOff x="0" y="0"/>
          <a:chExt cx="0" cy="0"/>
        </a:xfrm>
      </p:grpSpPr>
      <p:sp>
        <p:nvSpPr>
          <p:cNvPr id="115" name="Google Shape;115;p16"/>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6"/>
          <p:cNvGrpSpPr/>
          <p:nvPr/>
        </p:nvGrpSpPr>
        <p:grpSpPr>
          <a:xfrm>
            <a:off x="850392" y="365760"/>
            <a:ext cx="1042386" cy="1042386"/>
            <a:chOff x="840300" y="447850"/>
            <a:chExt cx="1534500" cy="1534500"/>
          </a:xfrm>
        </p:grpSpPr>
        <p:sp>
          <p:nvSpPr>
            <p:cNvPr id="117" name="Google Shape;117;p16"/>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6"/>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119" name="Google Shape;119;p1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120" name="Google Shape;120;p1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1" name="Google Shape;121;p1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23" name="Google Shape;123;p16"/>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24"/>
        <p:cNvGrpSpPr/>
        <p:nvPr/>
      </p:nvGrpSpPr>
      <p:grpSpPr>
        <a:xfrm>
          <a:off x="0" y="0"/>
          <a:ext cx="0" cy="0"/>
          <a:chOff x="0" y="0"/>
          <a:chExt cx="0" cy="0"/>
        </a:xfrm>
      </p:grpSpPr>
      <p:sp>
        <p:nvSpPr>
          <p:cNvPr id="125" name="Google Shape;125;p17"/>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7"/>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28" name="Google Shape;128;p1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pic>
        <p:nvPicPr>
          <p:cNvPr id="129" name="Google Shape;129;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0" name="Google Shape;130;p1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32" name="Google Shape;132;p17"/>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33"/>
        <p:cNvGrpSpPr/>
        <p:nvPr/>
      </p:nvGrpSpPr>
      <p:grpSpPr>
        <a:xfrm>
          <a:off x="0" y="0"/>
          <a:ext cx="0" cy="0"/>
          <a:chOff x="0" y="0"/>
          <a:chExt cx="0" cy="0"/>
        </a:xfrm>
      </p:grpSpPr>
      <p:sp>
        <p:nvSpPr>
          <p:cNvPr id="134" name="Google Shape;134;p18"/>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8"/>
          <p:cNvGrpSpPr/>
          <p:nvPr/>
        </p:nvGrpSpPr>
        <p:grpSpPr>
          <a:xfrm>
            <a:off x="850392" y="365760"/>
            <a:ext cx="1042386" cy="1042386"/>
            <a:chOff x="840300" y="447850"/>
            <a:chExt cx="1534500" cy="1534500"/>
          </a:xfrm>
        </p:grpSpPr>
        <p:sp>
          <p:nvSpPr>
            <p:cNvPr id="136" name="Google Shape;136;p18"/>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18"/>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38" name="Google Shape;138;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pic>
        <p:nvPicPr>
          <p:cNvPr id="139" name="Google Shape;139;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0" name="Google Shape;140;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42" name="Google Shape;142;p18"/>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143"/>
        <p:cNvGrpSpPr/>
        <p:nvPr/>
      </p:nvGrpSpPr>
      <p:grpSpPr>
        <a:xfrm>
          <a:off x="0" y="0"/>
          <a:ext cx="0" cy="0"/>
          <a:chOff x="0" y="0"/>
          <a:chExt cx="0" cy="0"/>
        </a:xfrm>
      </p:grpSpPr>
      <p:sp>
        <p:nvSpPr>
          <p:cNvPr id="144" name="Google Shape;144;p19"/>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146" name="Google Shape;146;p19"/>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9"/>
          <p:cNvPicPr preferRelativeResize="0"/>
          <p:nvPr/>
        </p:nvPicPr>
        <p:blipFill>
          <a:blip r:embed="rId2">
            <a:alphaModFix/>
          </a:blip>
          <a:stretch>
            <a:fillRect/>
          </a:stretch>
        </p:blipFill>
        <p:spPr>
          <a:xfrm>
            <a:off x="1056091" y="569267"/>
            <a:ext cx="634013" cy="634013"/>
          </a:xfrm>
          <a:prstGeom prst="rect">
            <a:avLst/>
          </a:prstGeom>
          <a:noFill/>
          <a:ln>
            <a:noFill/>
          </a:ln>
        </p:spPr>
      </p:pic>
      <p:pic>
        <p:nvPicPr>
          <p:cNvPr id="148" name="Google Shape;148;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9" name="Google Shape;149;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51" name="Google Shape;151;p19"/>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152"/>
        <p:cNvGrpSpPr/>
        <p:nvPr/>
      </p:nvGrpSpPr>
      <p:grpSpPr>
        <a:xfrm>
          <a:off x="0" y="0"/>
          <a:ext cx="0" cy="0"/>
          <a:chOff x="0" y="0"/>
          <a:chExt cx="0" cy="0"/>
        </a:xfrm>
      </p:grpSpPr>
      <p:sp>
        <p:nvSpPr>
          <p:cNvPr id="153" name="Google Shape;153;p20"/>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155" name="Google Shape;155;p2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0"/>
          <p:cNvPicPr preferRelativeResize="0"/>
          <p:nvPr/>
        </p:nvPicPr>
        <p:blipFill>
          <a:blip r:embed="rId2">
            <a:alphaModFix/>
          </a:blip>
          <a:stretch>
            <a:fillRect/>
          </a:stretch>
        </p:blipFill>
        <p:spPr>
          <a:xfrm>
            <a:off x="1053937" y="569362"/>
            <a:ext cx="635034" cy="635171"/>
          </a:xfrm>
          <a:prstGeom prst="rect">
            <a:avLst/>
          </a:prstGeom>
          <a:noFill/>
          <a:ln>
            <a:noFill/>
          </a:ln>
        </p:spPr>
      </p:pic>
      <p:pic>
        <p:nvPicPr>
          <p:cNvPr id="157" name="Google Shape;15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8" name="Google Shape;15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60" name="Google Shape;160;p20"/>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61"/>
        <p:cNvGrpSpPr/>
        <p:nvPr/>
      </p:nvGrpSpPr>
      <p:grpSpPr>
        <a:xfrm>
          <a:off x="0" y="0"/>
          <a:ext cx="0" cy="0"/>
          <a:chOff x="0" y="0"/>
          <a:chExt cx="0" cy="0"/>
        </a:xfrm>
      </p:grpSpPr>
      <p:sp>
        <p:nvSpPr>
          <p:cNvPr id="162" name="Google Shape;162;p2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64" name="Google Shape;164;p21"/>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1"/>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166" name="Google Shape;166;p2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67" name="Google Shape;167;p2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69" name="Google Shape;169;p2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70"/>
        <p:cNvGrpSpPr/>
        <p:nvPr/>
      </p:nvGrpSpPr>
      <p:grpSpPr>
        <a:xfrm>
          <a:off x="0" y="0"/>
          <a:ext cx="0" cy="0"/>
          <a:chOff x="0" y="0"/>
          <a:chExt cx="0" cy="0"/>
        </a:xfrm>
      </p:grpSpPr>
      <p:pic>
        <p:nvPicPr>
          <p:cNvPr id="171" name="Google Shape;171;p22"/>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72" name="Google Shape;172;p22"/>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2"/>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74" name="Google Shape;174;p22"/>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75" name="Google Shape;175;p22"/>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76" name="Google Shape;176;p22"/>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185"/>
        <p:cNvGrpSpPr/>
        <p:nvPr/>
      </p:nvGrpSpPr>
      <p:grpSpPr>
        <a:xfrm>
          <a:off x="0" y="0"/>
          <a:ext cx="0" cy="0"/>
          <a:chOff x="0" y="0"/>
          <a:chExt cx="0" cy="0"/>
        </a:xfrm>
      </p:grpSpPr>
      <p:pic>
        <p:nvPicPr>
          <p:cNvPr id="186" name="Google Shape;186;p25"/>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87" name="Google Shape;187;p25"/>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25"/>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195" name="Google Shape;195;p27"/>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197" name="Google Shape;197;p27"/>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7"/>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199" name="Google Shape;199;p2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00" name="Google Shape;200;p27"/>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24"/>
        <p:cNvGrpSpPr/>
        <p:nvPr/>
      </p:nvGrpSpPr>
      <p:grpSpPr>
        <a:xfrm>
          <a:off x="0" y="0"/>
          <a:ext cx="0" cy="0"/>
          <a:chOff x="0" y="0"/>
          <a:chExt cx="0" cy="0"/>
        </a:xfrm>
      </p:grpSpPr>
      <p:sp>
        <p:nvSpPr>
          <p:cNvPr id="25" name="Google Shape;25;p4"/>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26" name="Google Shape;26;p4"/>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a:spcBef>
                <a:spcPts val="0"/>
              </a:spcBef>
              <a:spcAft>
                <a:spcPts val="0"/>
              </a:spcAft>
              <a:buFont typeface="Helvetica Neue"/>
              <a:buNone/>
              <a:defRPr>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7" name="Google Shape;27;p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8" name="Google Shape;28;p4"/>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9" name="Google Shape;29;p4"/>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01"/>
        <p:cNvGrpSpPr/>
        <p:nvPr/>
      </p:nvGrpSpPr>
      <p:grpSpPr>
        <a:xfrm>
          <a:off x="0" y="0"/>
          <a:ext cx="0" cy="0"/>
          <a:chOff x="0" y="0"/>
          <a:chExt cx="0" cy="0"/>
        </a:xfrm>
      </p:grpSpPr>
      <p:pic>
        <p:nvPicPr>
          <p:cNvPr id="202" name="Google Shape;202;p28"/>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203" name="Google Shape;203;p28"/>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204" name="Google Shape;204;p28"/>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205" name="Google Shape;205;p28"/>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206" name="Google Shape;206;p28"/>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207" name="Google Shape;207;p28"/>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208" name="Google Shape;208;p28"/>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209" name="Google Shape;209;p28"/>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10" name="Google Shape;210;p28"/>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11" name="Google Shape;211;p28"/>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12" name="Google Shape;212;p28"/>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13" name="Google Shape;213;p28"/>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14" name="Google Shape;214;p28"/>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15" name="Google Shape;215;p28"/>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16" name="Google Shape;216;p28"/>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17" name="Google Shape;217;p28"/>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18" name="Google Shape;218;p28"/>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19" name="Google Shape;219;p28"/>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20" name="Google Shape;220;p28"/>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21" name="Google Shape;221;p28"/>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22" name="Google Shape;222;p28"/>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23" name="Google Shape;223;p28"/>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24" name="Google Shape;224;p28"/>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reak 1">
  <p:cSld name="CUSTOM_1_1_1_1_3">
    <p:bg>
      <p:bgPr>
        <a:solidFill>
          <a:srgbClr val="FFAA7B"/>
        </a:solidFill>
        <a:effectLst/>
      </p:bgPr>
    </p:bg>
    <p:spTree>
      <p:nvGrpSpPr>
        <p:cNvPr id="1" name="Shape 225"/>
        <p:cNvGrpSpPr/>
        <p:nvPr/>
      </p:nvGrpSpPr>
      <p:grpSpPr>
        <a:xfrm>
          <a:off x="0" y="0"/>
          <a:ext cx="0" cy="0"/>
          <a:chOff x="0" y="0"/>
          <a:chExt cx="0" cy="0"/>
        </a:xfrm>
      </p:grpSpPr>
      <p:pic>
        <p:nvPicPr>
          <p:cNvPr id="226" name="Google Shape;226;p29"/>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227" name="Google Shape;227;p29"/>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228" name="Google Shape;228;p2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urn and Talk 1">
  <p:cSld name="TITLE_2_2_2">
    <p:spTree>
      <p:nvGrpSpPr>
        <p:cNvPr id="1" name="Shape 229"/>
        <p:cNvGrpSpPr/>
        <p:nvPr/>
      </p:nvGrpSpPr>
      <p:grpSpPr>
        <a:xfrm>
          <a:off x="0" y="0"/>
          <a:ext cx="0" cy="0"/>
          <a:chOff x="0" y="0"/>
          <a:chExt cx="0" cy="0"/>
        </a:xfrm>
      </p:grpSpPr>
      <p:sp>
        <p:nvSpPr>
          <p:cNvPr id="230" name="Google Shape;230;p30"/>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txBox="1">
            <a:spLocks noGrp="1"/>
          </p:cNvSpPr>
          <p:nvPr>
            <p:ph type="subTitle" idx="1"/>
          </p:nvPr>
        </p:nvSpPr>
        <p:spPr>
          <a:xfrm>
            <a:off x="3817950" y="766200"/>
            <a:ext cx="3953400" cy="14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lvl="1"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2pPr>
            <a:lvl3pPr lvl="2"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3pPr>
            <a:lvl4pPr lvl="3"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4pPr>
            <a:lvl5pPr lvl="4"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5pPr>
            <a:lvl6pPr lvl="5"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6pPr>
            <a:lvl7pPr lvl="6"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7pPr>
            <a:lvl8pPr lvl="7"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8pPr>
            <a:lvl9pPr lvl="8" algn="ctr" rtl="0">
              <a:lnSpc>
                <a:spcPct val="100000"/>
              </a:lnSpc>
              <a:spcBef>
                <a:spcPts val="0"/>
              </a:spcBef>
              <a:spcAft>
                <a:spcPts val="0"/>
              </a:spcAft>
              <a:buSzPts val="1800"/>
              <a:buFont typeface="Helvetica Neue"/>
              <a:buNone/>
              <a:defRPr sz="1800">
                <a:latin typeface="Helvetica Neue"/>
                <a:ea typeface="Helvetica Neue"/>
                <a:cs typeface="Helvetica Neue"/>
                <a:sym typeface="Helvetica Neue"/>
              </a:defRPr>
            </a:lvl9pPr>
          </a:lstStyle>
          <a:p>
            <a:endParaRPr/>
          </a:p>
        </p:txBody>
      </p:sp>
      <p:pic>
        <p:nvPicPr>
          <p:cNvPr id="232" name="Google Shape;232;p30"/>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33" name="Google Shape;233;p30"/>
          <p:cNvSpPr/>
          <p:nvPr/>
        </p:nvSpPr>
        <p:spPr>
          <a:xfrm>
            <a:off x="0" y="54864"/>
            <a:ext cx="2743200" cy="2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Helvetica Neue"/>
                <a:ea typeface="Helvetica Neue"/>
                <a:cs typeface="Helvetica Neue"/>
                <a:sym typeface="Helvetica Neue"/>
              </a:rPr>
              <a:t>Turn and Talk</a:t>
            </a:r>
            <a:endParaRPr sz="1600" b="1">
              <a:solidFill>
                <a:srgbClr val="FFFFFF"/>
              </a:solidFill>
              <a:latin typeface="Helvetica Neue"/>
              <a:ea typeface="Helvetica Neue"/>
              <a:cs typeface="Helvetica Neue"/>
              <a:sym typeface="Helvetica Neue"/>
            </a:endParaRPr>
          </a:p>
        </p:txBody>
      </p:sp>
      <p:grpSp>
        <p:nvGrpSpPr>
          <p:cNvPr id="234" name="Google Shape;234;p30"/>
          <p:cNvGrpSpPr/>
          <p:nvPr/>
        </p:nvGrpSpPr>
        <p:grpSpPr>
          <a:xfrm>
            <a:off x="848600" y="365760"/>
            <a:ext cx="1042405" cy="1042405"/>
            <a:chOff x="840300" y="447850"/>
            <a:chExt cx="1216200" cy="1216200"/>
          </a:xfrm>
        </p:grpSpPr>
        <p:sp>
          <p:nvSpPr>
            <p:cNvPr id="235" name="Google Shape;235;p30"/>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30"/>
            <p:cNvPicPr preferRelativeResize="0"/>
            <p:nvPr/>
          </p:nvPicPr>
          <p:blipFill>
            <a:blip r:embed="rId3">
              <a:alphaModFix/>
            </a:blip>
            <a:stretch>
              <a:fillRect/>
            </a:stretch>
          </p:blipFill>
          <p:spPr>
            <a:xfrm>
              <a:off x="1106441" y="714113"/>
              <a:ext cx="682518" cy="682805"/>
            </a:xfrm>
            <a:prstGeom prst="rect">
              <a:avLst/>
            </a:prstGeom>
            <a:noFill/>
            <a:ln>
              <a:noFill/>
            </a:ln>
          </p:spPr>
        </p:pic>
      </p:grpSp>
      <p:sp>
        <p:nvSpPr>
          <p:cNvPr id="237" name="Google Shape;237;p30"/>
          <p:cNvSpPr txBox="1">
            <a:spLocks noGrp="1"/>
          </p:cNvSpPr>
          <p:nvPr>
            <p:ph type="ctrTitle"/>
          </p:nvPr>
        </p:nvSpPr>
        <p:spPr>
          <a:xfrm>
            <a:off x="227100" y="1638150"/>
            <a:ext cx="2292000" cy="2052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Unit Title">
  <p:cSld name="Unit Title">
    <p:bg>
      <p:bgPr>
        <a:noFill/>
        <a:effectLst/>
      </p:bgPr>
    </p:bg>
    <p:spTree>
      <p:nvGrpSpPr>
        <p:cNvPr id="1" name="Shape 280"/>
        <p:cNvGrpSpPr/>
        <p:nvPr/>
      </p:nvGrpSpPr>
      <p:grpSpPr>
        <a:xfrm>
          <a:off x="0" y="0"/>
          <a:ext cx="0" cy="0"/>
          <a:chOff x="0" y="0"/>
          <a:chExt cx="0" cy="0"/>
        </a:xfrm>
      </p:grpSpPr>
      <p:pic>
        <p:nvPicPr>
          <p:cNvPr id="281" name="Google Shape;281;p38"/>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282" name="Google Shape;282;p38"/>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283" name="Google Shape;283;p38"/>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284" name="Google Shape;284;p38"/>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extLst>
      <p:ext uri="{BB962C8B-B14F-4D97-AF65-F5344CB8AC3E}">
        <p14:creationId xmlns:p14="http://schemas.microsoft.com/office/powerpoint/2010/main" val="405718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241"/>
        <p:cNvGrpSpPr/>
        <p:nvPr/>
      </p:nvGrpSpPr>
      <p:grpSpPr>
        <a:xfrm>
          <a:off x="0" y="0"/>
          <a:ext cx="0" cy="0"/>
          <a:chOff x="0" y="0"/>
          <a:chExt cx="0" cy="0"/>
        </a:xfrm>
      </p:grpSpPr>
      <p:sp>
        <p:nvSpPr>
          <p:cNvPr id="242" name="Google Shape;242;p32"/>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44" name="Google Shape;244;p32"/>
          <p:cNvSpPr txBox="1">
            <a:spLocks noGrp="1"/>
          </p:cNvSpPr>
          <p:nvPr>
            <p:ph type="body" idx="1"/>
          </p:nvPr>
        </p:nvSpPr>
        <p:spPr>
          <a:xfrm>
            <a:off x="539500" y="1257300"/>
            <a:ext cx="8071500" cy="33744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45" name="Google Shape;245;p3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247" name="Google Shape;247;p3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248" name="Google Shape;248;p32"/>
          <p:cNvPicPr preferRelativeResize="0"/>
          <p:nvPr/>
        </p:nvPicPr>
        <p:blipFill>
          <a:blip r:embed="rId3">
            <a:alphaModFix/>
          </a:blip>
          <a:stretch>
            <a:fillRect/>
          </a:stretch>
        </p:blipFill>
        <p:spPr>
          <a:xfrm>
            <a:off x="8307700" y="4631534"/>
            <a:ext cx="604875" cy="393616"/>
          </a:xfrm>
          <a:prstGeom prst="rect">
            <a:avLst/>
          </a:prstGeom>
          <a:noFill/>
          <a:ln>
            <a:noFill/>
          </a:ln>
        </p:spPr>
      </p:pic>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249"/>
        <p:cNvGrpSpPr/>
        <p:nvPr/>
      </p:nvGrpSpPr>
      <p:grpSpPr>
        <a:xfrm>
          <a:off x="0" y="0"/>
          <a:ext cx="0" cy="0"/>
          <a:chOff x="0" y="0"/>
          <a:chExt cx="0" cy="0"/>
        </a:xfrm>
      </p:grpSpPr>
      <p:sp>
        <p:nvSpPr>
          <p:cNvPr id="250" name="Google Shape;250;p33"/>
          <p:cNvSpPr txBox="1">
            <a:spLocks noGrp="1"/>
          </p:cNvSpPr>
          <p:nvPr>
            <p:ph type="body" idx="1"/>
          </p:nvPr>
        </p:nvSpPr>
        <p:spPr>
          <a:xfrm>
            <a:off x="539500" y="1333500"/>
            <a:ext cx="8064900" cy="3374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51" name="Google Shape;251;p33"/>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253" name="Google Shape;253;p33"/>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254" name="Google Shape;254;p33"/>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33"/>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256" name="Google Shape;256;p33"/>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257"/>
        <p:cNvGrpSpPr/>
        <p:nvPr/>
      </p:nvGrpSpPr>
      <p:grpSpPr>
        <a:xfrm>
          <a:off x="0" y="0"/>
          <a:ext cx="0" cy="0"/>
          <a:chOff x="0" y="0"/>
          <a:chExt cx="0" cy="0"/>
        </a:xfrm>
      </p:grpSpPr>
      <p:sp>
        <p:nvSpPr>
          <p:cNvPr id="258" name="Google Shape;258;p34"/>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259" name="Google Shape;259;p34"/>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3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61" name="Google Shape;261;p34"/>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62" name="Google Shape;262;p34"/>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263"/>
        <p:cNvGrpSpPr/>
        <p:nvPr/>
      </p:nvGrpSpPr>
      <p:grpSpPr>
        <a:xfrm>
          <a:off x="0" y="0"/>
          <a:ext cx="0" cy="0"/>
          <a:chOff x="0" y="0"/>
          <a:chExt cx="0" cy="0"/>
        </a:xfrm>
      </p:grpSpPr>
      <p:sp>
        <p:nvSpPr>
          <p:cNvPr id="264" name="Google Shape;264;p35"/>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265" name="Google Shape;265;p35"/>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6" name="Google Shape;266;p3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67" name="Google Shape;267;p35"/>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68" name="Google Shape;268;p35"/>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269"/>
        <p:cNvGrpSpPr/>
        <p:nvPr/>
      </p:nvGrpSpPr>
      <p:grpSpPr>
        <a:xfrm>
          <a:off x="0" y="0"/>
          <a:ext cx="0" cy="0"/>
          <a:chOff x="0" y="0"/>
          <a:chExt cx="0" cy="0"/>
        </a:xfrm>
      </p:grpSpPr>
      <p:sp>
        <p:nvSpPr>
          <p:cNvPr id="270" name="Google Shape;270;p36"/>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271" name="Google Shape;271;p36"/>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72" name="Google Shape;272;p3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73" name="Google Shape;273;p36"/>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74" name="Google Shape;274;p36"/>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275"/>
        <p:cNvGrpSpPr/>
        <p:nvPr/>
      </p:nvGrpSpPr>
      <p:grpSpPr>
        <a:xfrm>
          <a:off x="0" y="0"/>
          <a:ext cx="0" cy="0"/>
          <a:chOff x="0" y="0"/>
          <a:chExt cx="0" cy="0"/>
        </a:xfrm>
      </p:grpSpPr>
      <p:pic>
        <p:nvPicPr>
          <p:cNvPr id="276" name="Google Shape;276;p37"/>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277" name="Google Shape;277;p37"/>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278" name="Google Shape;278;p37"/>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279" name="Google Shape;279;p37"/>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32" name="Google Shape;32;p5"/>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 name="Google Shape;33;p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4" name="Google Shape;34;p5"/>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5" name="Google Shape;35;p5"/>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280"/>
        <p:cNvGrpSpPr/>
        <p:nvPr/>
      </p:nvGrpSpPr>
      <p:grpSpPr>
        <a:xfrm>
          <a:off x="0" y="0"/>
          <a:ext cx="0" cy="0"/>
          <a:chOff x="0" y="0"/>
          <a:chExt cx="0" cy="0"/>
        </a:xfrm>
      </p:grpSpPr>
      <p:pic>
        <p:nvPicPr>
          <p:cNvPr id="281" name="Google Shape;281;p38"/>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282" name="Google Shape;282;p38"/>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283" name="Google Shape;283;p38"/>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284" name="Google Shape;284;p38"/>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285"/>
        <p:cNvGrpSpPr/>
        <p:nvPr/>
      </p:nvGrpSpPr>
      <p:grpSpPr>
        <a:xfrm>
          <a:off x="0" y="0"/>
          <a:ext cx="0" cy="0"/>
          <a:chOff x="0" y="0"/>
          <a:chExt cx="0" cy="0"/>
        </a:xfrm>
      </p:grpSpPr>
      <p:pic>
        <p:nvPicPr>
          <p:cNvPr id="286" name="Google Shape;286;p39"/>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287" name="Google Shape;287;p39"/>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288" name="Google Shape;288;p3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289"/>
        <p:cNvGrpSpPr/>
        <p:nvPr/>
      </p:nvGrpSpPr>
      <p:grpSpPr>
        <a:xfrm>
          <a:off x="0" y="0"/>
          <a:ext cx="0" cy="0"/>
          <a:chOff x="0" y="0"/>
          <a:chExt cx="0" cy="0"/>
        </a:xfrm>
      </p:grpSpPr>
      <p:sp>
        <p:nvSpPr>
          <p:cNvPr id="290" name="Google Shape;290;p4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40"/>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293" name="Google Shape;293;p40"/>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294" name="Google Shape;294;p40"/>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295" name="Google Shape;295;p4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96" name="Google Shape;296;p4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298"/>
        <p:cNvGrpSpPr/>
        <p:nvPr/>
      </p:nvGrpSpPr>
      <p:grpSpPr>
        <a:xfrm>
          <a:off x="0" y="0"/>
          <a:ext cx="0" cy="0"/>
          <a:chOff x="0" y="0"/>
          <a:chExt cx="0" cy="0"/>
        </a:xfrm>
      </p:grpSpPr>
      <p:sp>
        <p:nvSpPr>
          <p:cNvPr id="299" name="Google Shape;299;p4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41"/>
          <p:cNvGrpSpPr/>
          <p:nvPr/>
        </p:nvGrpSpPr>
        <p:grpSpPr>
          <a:xfrm>
            <a:off x="850392" y="356623"/>
            <a:ext cx="1042412" cy="1042412"/>
            <a:chOff x="1005840" y="320040"/>
            <a:chExt cx="1234500" cy="1234500"/>
          </a:xfrm>
        </p:grpSpPr>
        <p:sp>
          <p:nvSpPr>
            <p:cNvPr id="301" name="Google Shape;301;p41"/>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 name="Google Shape;302;p4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303" name="Google Shape;303;p4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304" name="Google Shape;304;p41"/>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05" name="Google Shape;305;p4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06" name="Google Shape;306;p4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308"/>
        <p:cNvGrpSpPr/>
        <p:nvPr/>
      </p:nvGrpSpPr>
      <p:grpSpPr>
        <a:xfrm>
          <a:off x="0" y="0"/>
          <a:ext cx="0" cy="0"/>
          <a:chOff x="0" y="0"/>
          <a:chExt cx="0" cy="0"/>
        </a:xfrm>
      </p:grpSpPr>
      <p:sp>
        <p:nvSpPr>
          <p:cNvPr id="309" name="Google Shape;309;p42"/>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311" name="Google Shape;311;p42"/>
          <p:cNvGrpSpPr/>
          <p:nvPr/>
        </p:nvGrpSpPr>
        <p:grpSpPr>
          <a:xfrm>
            <a:off x="850392" y="365760"/>
            <a:ext cx="1042426" cy="1042426"/>
            <a:chOff x="1001700" y="320150"/>
            <a:chExt cx="1211700" cy="1211700"/>
          </a:xfrm>
        </p:grpSpPr>
        <p:sp>
          <p:nvSpPr>
            <p:cNvPr id="312" name="Google Shape;312;p42"/>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42"/>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314" name="Google Shape;314;p4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15" name="Google Shape;315;p4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16" name="Google Shape;316;p4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318"/>
        <p:cNvGrpSpPr/>
        <p:nvPr/>
      </p:nvGrpSpPr>
      <p:grpSpPr>
        <a:xfrm>
          <a:off x="0" y="0"/>
          <a:ext cx="0" cy="0"/>
          <a:chOff x="0" y="0"/>
          <a:chExt cx="0" cy="0"/>
        </a:xfrm>
      </p:grpSpPr>
      <p:sp>
        <p:nvSpPr>
          <p:cNvPr id="319" name="Google Shape;319;p43"/>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3"/>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321" name="Google Shape;321;p43"/>
          <p:cNvGrpSpPr/>
          <p:nvPr/>
        </p:nvGrpSpPr>
        <p:grpSpPr>
          <a:xfrm>
            <a:off x="848600" y="365760"/>
            <a:ext cx="1042405" cy="1042405"/>
            <a:chOff x="840300" y="447850"/>
            <a:chExt cx="1216200" cy="1216200"/>
          </a:xfrm>
        </p:grpSpPr>
        <p:sp>
          <p:nvSpPr>
            <p:cNvPr id="322" name="Google Shape;322;p43"/>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43"/>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324" name="Google Shape;324;p43"/>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25" name="Google Shape;325;p4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26" name="Google Shape;326;p4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328"/>
        <p:cNvGrpSpPr/>
        <p:nvPr/>
      </p:nvGrpSpPr>
      <p:grpSpPr>
        <a:xfrm>
          <a:off x="0" y="0"/>
          <a:ext cx="0" cy="0"/>
          <a:chOff x="0" y="0"/>
          <a:chExt cx="0" cy="0"/>
        </a:xfrm>
      </p:grpSpPr>
      <p:sp>
        <p:nvSpPr>
          <p:cNvPr id="329" name="Google Shape;329;p44"/>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331" name="Google Shape;331;p44"/>
          <p:cNvGrpSpPr/>
          <p:nvPr/>
        </p:nvGrpSpPr>
        <p:grpSpPr>
          <a:xfrm>
            <a:off x="850392" y="365760"/>
            <a:ext cx="1042386" cy="1042386"/>
            <a:chOff x="840300" y="447850"/>
            <a:chExt cx="1534500" cy="1534500"/>
          </a:xfrm>
        </p:grpSpPr>
        <p:sp>
          <p:nvSpPr>
            <p:cNvPr id="332" name="Google Shape;332;p44"/>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44"/>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334" name="Google Shape;334;p4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35" name="Google Shape;335;p4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36" name="Google Shape;336;p4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338"/>
        <p:cNvGrpSpPr/>
        <p:nvPr/>
      </p:nvGrpSpPr>
      <p:grpSpPr>
        <a:xfrm>
          <a:off x="0" y="0"/>
          <a:ext cx="0" cy="0"/>
          <a:chOff x="0" y="0"/>
          <a:chExt cx="0" cy="0"/>
        </a:xfrm>
      </p:grpSpPr>
      <p:sp>
        <p:nvSpPr>
          <p:cNvPr id="339" name="Google Shape;339;p45"/>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341" name="Google Shape;341;p45"/>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45"/>
          <p:cNvPicPr preferRelativeResize="0"/>
          <p:nvPr/>
        </p:nvPicPr>
        <p:blipFill>
          <a:blip r:embed="rId2">
            <a:alphaModFix/>
          </a:blip>
          <a:stretch>
            <a:fillRect/>
          </a:stretch>
        </p:blipFill>
        <p:spPr>
          <a:xfrm>
            <a:off x="1056185" y="571527"/>
            <a:ext cx="630936" cy="630936"/>
          </a:xfrm>
          <a:prstGeom prst="rect">
            <a:avLst/>
          </a:prstGeom>
          <a:noFill/>
          <a:ln>
            <a:noFill/>
          </a:ln>
        </p:spPr>
      </p:pic>
      <p:sp>
        <p:nvSpPr>
          <p:cNvPr id="343" name="Google Shape;343;p45"/>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44" name="Google Shape;344;p4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45" name="Google Shape;345;p4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347"/>
        <p:cNvGrpSpPr/>
        <p:nvPr/>
      </p:nvGrpSpPr>
      <p:grpSpPr>
        <a:xfrm>
          <a:off x="0" y="0"/>
          <a:ext cx="0" cy="0"/>
          <a:chOff x="0" y="0"/>
          <a:chExt cx="0" cy="0"/>
        </a:xfrm>
      </p:grpSpPr>
      <p:sp>
        <p:nvSpPr>
          <p:cNvPr id="348" name="Google Shape;348;p46"/>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46"/>
          <p:cNvGrpSpPr/>
          <p:nvPr/>
        </p:nvGrpSpPr>
        <p:grpSpPr>
          <a:xfrm>
            <a:off x="850392" y="365760"/>
            <a:ext cx="1042386" cy="1042386"/>
            <a:chOff x="840300" y="447850"/>
            <a:chExt cx="1534500" cy="1534500"/>
          </a:xfrm>
        </p:grpSpPr>
        <p:sp>
          <p:nvSpPr>
            <p:cNvPr id="350" name="Google Shape;350;p46"/>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46"/>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352" name="Google Shape;352;p46"/>
          <p:cNvSpPr txBox="1">
            <a:spLocks noGrp="1"/>
          </p:cNvSpPr>
          <p:nvPr>
            <p:ph type="body" idx="1"/>
          </p:nvPr>
        </p:nvSpPr>
        <p:spPr>
          <a:xfrm>
            <a:off x="3280650" y="1543050"/>
            <a:ext cx="5323800" cy="30885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353" name="Google Shape;353;p4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354" name="Google Shape;354;p4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55" name="Google Shape;355;p4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357"/>
        <p:cNvGrpSpPr/>
        <p:nvPr/>
      </p:nvGrpSpPr>
      <p:grpSpPr>
        <a:xfrm>
          <a:off x="0" y="0"/>
          <a:ext cx="0" cy="0"/>
          <a:chOff x="0" y="0"/>
          <a:chExt cx="0" cy="0"/>
        </a:xfrm>
      </p:grpSpPr>
      <p:sp>
        <p:nvSpPr>
          <p:cNvPr id="358" name="Google Shape;358;p47"/>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47"/>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361" name="Google Shape;361;p4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362" name="Google Shape;362;p47"/>
          <p:cNvSpPr txBox="1">
            <a:spLocks noGrp="1"/>
          </p:cNvSpPr>
          <p:nvPr>
            <p:ph type="body" idx="1"/>
          </p:nvPr>
        </p:nvSpPr>
        <p:spPr>
          <a:xfrm>
            <a:off x="3280650" y="1538800"/>
            <a:ext cx="53076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63" name="Google Shape;363;p4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64" name="Google Shape;364;p4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36"/>
        <p:cNvGrpSpPr/>
        <p:nvPr/>
      </p:nvGrpSpPr>
      <p:grpSpPr>
        <a:xfrm>
          <a:off x="0" y="0"/>
          <a:ext cx="0" cy="0"/>
          <a:chOff x="0" y="0"/>
          <a:chExt cx="0" cy="0"/>
        </a:xfrm>
      </p:grpSpPr>
      <p:sp>
        <p:nvSpPr>
          <p:cNvPr id="37" name="Google Shape;37;p6"/>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38" name="Google Shape;38;p6"/>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9" name="Google Shape;39;p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0" name="Google Shape;40;p6"/>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41" name="Google Shape;41;p6"/>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366"/>
        <p:cNvGrpSpPr/>
        <p:nvPr/>
      </p:nvGrpSpPr>
      <p:grpSpPr>
        <a:xfrm>
          <a:off x="0" y="0"/>
          <a:ext cx="0" cy="0"/>
          <a:chOff x="0" y="0"/>
          <a:chExt cx="0" cy="0"/>
        </a:xfrm>
      </p:grpSpPr>
      <p:sp>
        <p:nvSpPr>
          <p:cNvPr id="367" name="Google Shape;367;p48"/>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48"/>
          <p:cNvGrpSpPr/>
          <p:nvPr/>
        </p:nvGrpSpPr>
        <p:grpSpPr>
          <a:xfrm>
            <a:off x="850392" y="365760"/>
            <a:ext cx="1042386" cy="1042386"/>
            <a:chOff x="840300" y="447850"/>
            <a:chExt cx="1534500" cy="1534500"/>
          </a:xfrm>
        </p:grpSpPr>
        <p:sp>
          <p:nvSpPr>
            <p:cNvPr id="369" name="Google Shape;369;p48"/>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48"/>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371" name="Google Shape;371;p4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sp>
        <p:nvSpPr>
          <p:cNvPr id="372" name="Google Shape;372;p48"/>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73" name="Google Shape;373;p4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74" name="Google Shape;374;p4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376"/>
        <p:cNvGrpSpPr/>
        <p:nvPr/>
      </p:nvGrpSpPr>
      <p:grpSpPr>
        <a:xfrm>
          <a:off x="0" y="0"/>
          <a:ext cx="0" cy="0"/>
          <a:chOff x="0" y="0"/>
          <a:chExt cx="0" cy="0"/>
        </a:xfrm>
      </p:grpSpPr>
      <p:sp>
        <p:nvSpPr>
          <p:cNvPr id="377" name="Google Shape;377;p49"/>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379" name="Google Shape;379;p49"/>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49"/>
          <p:cNvPicPr preferRelativeResize="0"/>
          <p:nvPr/>
        </p:nvPicPr>
        <p:blipFill>
          <a:blip r:embed="rId2">
            <a:alphaModFix/>
          </a:blip>
          <a:stretch>
            <a:fillRect/>
          </a:stretch>
        </p:blipFill>
        <p:spPr>
          <a:xfrm>
            <a:off x="1056091" y="569267"/>
            <a:ext cx="634013" cy="634013"/>
          </a:xfrm>
          <a:prstGeom prst="rect">
            <a:avLst/>
          </a:prstGeom>
          <a:noFill/>
          <a:ln>
            <a:noFill/>
          </a:ln>
        </p:spPr>
      </p:pic>
      <p:sp>
        <p:nvSpPr>
          <p:cNvPr id="381" name="Google Shape;381;p49"/>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82" name="Google Shape;382;p4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83" name="Google Shape;383;p4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385"/>
        <p:cNvGrpSpPr/>
        <p:nvPr/>
      </p:nvGrpSpPr>
      <p:grpSpPr>
        <a:xfrm>
          <a:off x="0" y="0"/>
          <a:ext cx="0" cy="0"/>
          <a:chOff x="0" y="0"/>
          <a:chExt cx="0" cy="0"/>
        </a:xfrm>
      </p:grpSpPr>
      <p:sp>
        <p:nvSpPr>
          <p:cNvPr id="386" name="Google Shape;386;p50"/>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388" name="Google Shape;388;p5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50"/>
          <p:cNvPicPr preferRelativeResize="0"/>
          <p:nvPr/>
        </p:nvPicPr>
        <p:blipFill>
          <a:blip r:embed="rId2">
            <a:alphaModFix/>
          </a:blip>
          <a:stretch>
            <a:fillRect/>
          </a:stretch>
        </p:blipFill>
        <p:spPr>
          <a:xfrm>
            <a:off x="1053937" y="569362"/>
            <a:ext cx="635034" cy="635171"/>
          </a:xfrm>
          <a:prstGeom prst="rect">
            <a:avLst/>
          </a:prstGeom>
          <a:noFill/>
          <a:ln>
            <a:noFill/>
          </a:ln>
        </p:spPr>
      </p:pic>
      <p:sp>
        <p:nvSpPr>
          <p:cNvPr id="390" name="Google Shape;390;p50"/>
          <p:cNvSpPr txBox="1">
            <a:spLocks noGrp="1"/>
          </p:cNvSpPr>
          <p:nvPr>
            <p:ph type="body" idx="1"/>
          </p:nvPr>
        </p:nvSpPr>
        <p:spPr>
          <a:xfrm>
            <a:off x="3271500" y="1829075"/>
            <a:ext cx="5323800" cy="2797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91" name="Google Shape;391;p5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92" name="Google Shape;392;p5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394"/>
        <p:cNvGrpSpPr/>
        <p:nvPr/>
      </p:nvGrpSpPr>
      <p:grpSpPr>
        <a:xfrm>
          <a:off x="0" y="0"/>
          <a:ext cx="0" cy="0"/>
          <a:chOff x="0" y="0"/>
          <a:chExt cx="0" cy="0"/>
        </a:xfrm>
      </p:grpSpPr>
      <p:sp>
        <p:nvSpPr>
          <p:cNvPr id="395" name="Google Shape;395;p5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397" name="Google Shape;397;p51"/>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51"/>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399" name="Google Shape;399;p51"/>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400" name="Google Shape;400;p5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01" name="Google Shape;401;p5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403"/>
        <p:cNvGrpSpPr/>
        <p:nvPr/>
      </p:nvGrpSpPr>
      <p:grpSpPr>
        <a:xfrm>
          <a:off x="0" y="0"/>
          <a:ext cx="0" cy="0"/>
          <a:chOff x="0" y="0"/>
          <a:chExt cx="0" cy="0"/>
        </a:xfrm>
      </p:grpSpPr>
      <p:pic>
        <p:nvPicPr>
          <p:cNvPr id="404" name="Google Shape;404;p52"/>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05" name="Google Shape;405;p52"/>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p52"/>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407" name="Google Shape;407;p52"/>
          <p:cNvSpPr txBox="1">
            <a:spLocks noGrp="1"/>
          </p:cNvSpPr>
          <p:nvPr>
            <p:ph type="title"/>
          </p:nvPr>
        </p:nvSpPr>
        <p:spPr>
          <a:xfrm>
            <a:off x="2290050" y="2548700"/>
            <a:ext cx="45639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408" name="Google Shape;408;p52"/>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409" name="Google Shape;409;p52"/>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410"/>
        <p:cNvGrpSpPr/>
        <p:nvPr/>
      </p:nvGrpSpPr>
      <p:grpSpPr>
        <a:xfrm>
          <a:off x="0" y="0"/>
          <a:ext cx="0" cy="0"/>
          <a:chOff x="0" y="0"/>
          <a:chExt cx="0" cy="0"/>
        </a:xfrm>
      </p:grpSpPr>
      <p:pic>
        <p:nvPicPr>
          <p:cNvPr id="411" name="Google Shape;411;p5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12" name="Google Shape;412;p5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 name="Google Shape;413;p53"/>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414"/>
        <p:cNvGrpSpPr/>
        <p:nvPr/>
      </p:nvGrpSpPr>
      <p:grpSpPr>
        <a:xfrm>
          <a:off x="0" y="0"/>
          <a:ext cx="0" cy="0"/>
          <a:chOff x="0" y="0"/>
          <a:chExt cx="0" cy="0"/>
        </a:xfrm>
      </p:grpSpPr>
      <p:pic>
        <p:nvPicPr>
          <p:cNvPr id="415" name="Google Shape;415;p54"/>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16" name="Google Shape;416;p54"/>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7" name="Google Shape;417;p54"/>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418"/>
        <p:cNvGrpSpPr/>
        <p:nvPr/>
      </p:nvGrpSpPr>
      <p:grpSpPr>
        <a:xfrm>
          <a:off x="0" y="0"/>
          <a:ext cx="0" cy="0"/>
          <a:chOff x="0" y="0"/>
          <a:chExt cx="0" cy="0"/>
        </a:xfrm>
      </p:grpSpPr>
      <p:pic>
        <p:nvPicPr>
          <p:cNvPr id="419" name="Google Shape;419;p55"/>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20" name="Google Shape;420;p55"/>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1" name="Google Shape;421;p55"/>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422"/>
        <p:cNvGrpSpPr/>
        <p:nvPr/>
      </p:nvGrpSpPr>
      <p:grpSpPr>
        <a:xfrm>
          <a:off x="0" y="0"/>
          <a:ext cx="0" cy="0"/>
          <a:chOff x="0" y="0"/>
          <a:chExt cx="0" cy="0"/>
        </a:xfrm>
      </p:grpSpPr>
      <p:pic>
        <p:nvPicPr>
          <p:cNvPr id="423" name="Google Shape;423;p56"/>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24" name="Google Shape;424;p56"/>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5" name="Google Shape;425;p56"/>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426"/>
        <p:cNvGrpSpPr/>
        <p:nvPr/>
      </p:nvGrpSpPr>
      <p:grpSpPr>
        <a:xfrm>
          <a:off x="0" y="0"/>
          <a:ext cx="0" cy="0"/>
          <a:chOff x="0" y="0"/>
          <a:chExt cx="0" cy="0"/>
        </a:xfrm>
      </p:grpSpPr>
      <p:sp>
        <p:nvSpPr>
          <p:cNvPr id="427" name="Google Shape;427;p57"/>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428" name="Google Shape;428;p57"/>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430" name="Google Shape;430;p57"/>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57"/>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432" name="Google Shape;432;p5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33" name="Google Shape;433;p57"/>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56"/>
        <p:cNvGrpSpPr/>
        <p:nvPr/>
      </p:nvGrpSpPr>
      <p:grpSpPr>
        <a:xfrm>
          <a:off x="0" y="0"/>
          <a:ext cx="0" cy="0"/>
          <a:chOff x="0" y="0"/>
          <a:chExt cx="0" cy="0"/>
        </a:xfrm>
      </p:grpSpPr>
      <p:sp>
        <p:nvSpPr>
          <p:cNvPr id="57" name="Google Shape;57;p1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0"/>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60" name="Google Shape;60;p10"/>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61" name="Google Shape;61;p10"/>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62" name="Google Shape;62;p1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63" name="Google Shape;63;p1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65"/>
        <p:cNvGrpSpPr/>
        <p:nvPr/>
      </p:nvGrpSpPr>
      <p:grpSpPr>
        <a:xfrm>
          <a:off x="0" y="0"/>
          <a:ext cx="0" cy="0"/>
          <a:chOff x="0" y="0"/>
          <a:chExt cx="0" cy="0"/>
        </a:xfrm>
      </p:grpSpPr>
      <p:sp>
        <p:nvSpPr>
          <p:cNvPr id="66" name="Google Shape;66;p1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850392" y="356623"/>
            <a:ext cx="1042412" cy="1042412"/>
            <a:chOff x="1005840" y="320040"/>
            <a:chExt cx="1234500" cy="1234500"/>
          </a:xfrm>
        </p:grpSpPr>
        <p:sp>
          <p:nvSpPr>
            <p:cNvPr id="68" name="Google Shape;68;p11"/>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70" name="Google Shape;70;p1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71" name="Google Shape;71;p11"/>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2" name="Google Shape;72;p1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3" name="Google Shape;73;p1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75"/>
        <p:cNvGrpSpPr/>
        <p:nvPr/>
      </p:nvGrpSpPr>
      <p:grpSpPr>
        <a:xfrm>
          <a:off x="0" y="0"/>
          <a:ext cx="0" cy="0"/>
          <a:chOff x="0" y="0"/>
          <a:chExt cx="0" cy="0"/>
        </a:xfrm>
      </p:grpSpPr>
      <p:sp>
        <p:nvSpPr>
          <p:cNvPr id="76" name="Google Shape;76;p12"/>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78" name="Google Shape;78;p12"/>
          <p:cNvGrpSpPr/>
          <p:nvPr/>
        </p:nvGrpSpPr>
        <p:grpSpPr>
          <a:xfrm>
            <a:off x="850392" y="365760"/>
            <a:ext cx="1042426" cy="1042426"/>
            <a:chOff x="1001700" y="320150"/>
            <a:chExt cx="1211700" cy="1211700"/>
          </a:xfrm>
        </p:grpSpPr>
        <p:sp>
          <p:nvSpPr>
            <p:cNvPr id="79" name="Google Shape;79;p12"/>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81" name="Google Shape;81;p1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82" name="Google Shape;82;p1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3" name="Google Shape;83;p1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85"/>
        <p:cNvGrpSpPr/>
        <p:nvPr/>
      </p:nvGrpSpPr>
      <p:grpSpPr>
        <a:xfrm>
          <a:off x="0" y="0"/>
          <a:ext cx="0" cy="0"/>
          <a:chOff x="0" y="0"/>
          <a:chExt cx="0" cy="0"/>
        </a:xfrm>
      </p:grpSpPr>
      <p:sp>
        <p:nvSpPr>
          <p:cNvPr id="86" name="Google Shape;86;p13"/>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88" name="Google Shape;88;p13"/>
          <p:cNvGrpSpPr/>
          <p:nvPr/>
        </p:nvGrpSpPr>
        <p:grpSpPr>
          <a:xfrm>
            <a:off x="848600" y="365760"/>
            <a:ext cx="1042405" cy="1042405"/>
            <a:chOff x="840300" y="447850"/>
            <a:chExt cx="1216200" cy="1216200"/>
          </a:xfrm>
        </p:grpSpPr>
        <p:sp>
          <p:nvSpPr>
            <p:cNvPr id="89" name="Google Shape;89;p13"/>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3"/>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91" name="Google Shape;91;p13"/>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2" name="Google Shape;92;p1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3" name="Google Shape;93;p1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95"/>
        <p:cNvGrpSpPr/>
        <p:nvPr/>
      </p:nvGrpSpPr>
      <p:grpSpPr>
        <a:xfrm>
          <a:off x="0" y="0"/>
          <a:ext cx="0" cy="0"/>
          <a:chOff x="0" y="0"/>
          <a:chExt cx="0" cy="0"/>
        </a:xfrm>
      </p:grpSpPr>
      <p:sp>
        <p:nvSpPr>
          <p:cNvPr id="96" name="Google Shape;96;p14"/>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98" name="Google Shape;98;p14"/>
          <p:cNvGrpSpPr/>
          <p:nvPr/>
        </p:nvGrpSpPr>
        <p:grpSpPr>
          <a:xfrm>
            <a:off x="850392" y="365760"/>
            <a:ext cx="1042386" cy="1042386"/>
            <a:chOff x="840300" y="447850"/>
            <a:chExt cx="1534500" cy="1534500"/>
          </a:xfrm>
        </p:grpSpPr>
        <p:sp>
          <p:nvSpPr>
            <p:cNvPr id="99" name="Google Shape;99;p14"/>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4"/>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01" name="Google Shape;101;p1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2" name="Google Shape;102;p1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3" name="Google Shape;103;p1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1" r:id="rId18"/>
    <p:sldLayoutId id="2147483673" r:id="rId19"/>
    <p:sldLayoutId id="2147483674" r:id="rId20"/>
    <p:sldLayoutId id="2147483675" r:id="rId21"/>
    <p:sldLayoutId id="2147483676" r:id="rId22"/>
    <p:sldLayoutId id="214748370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240" name="Google Shape;2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ode.visualstudio.com/docs/nodejs/reactjs-tutorial"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code.visualstudio.com/docs/nodejs/reactjs-tutorial"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code.visualstudio.com/docs/nodejs/reactjs-tutorial"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fu1p8t-3go"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fu1p8t-3go"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cfu1p8t-3go"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repl.it/@sayri/SimplePropsExampl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pl.it/@sayri/SimplePropsExampl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repl.it/@sayri/SimplePropsExampl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repl.it/@sayri/SimplePropsExampl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repl.it/@JazbelWang/React-1"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epl.it/@JazbelWang/React-2"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repl.it/@JazbelWang/React-2"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8"/>
          <p:cNvSpPr txBox="1">
            <a:spLocks noGrp="1"/>
          </p:cNvSpPr>
          <p:nvPr>
            <p:ph type="subTitle" idx="1"/>
          </p:nvPr>
        </p:nvSpPr>
        <p:spPr>
          <a:xfrm>
            <a:off x="530350" y="1343500"/>
            <a:ext cx="8074200" cy="32835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Duplicate these slides for your class</a:t>
            </a:r>
            <a:endParaRPr sz="1600"/>
          </a:p>
          <a:p>
            <a:pPr marL="457200" lvl="0" indent="-330200" algn="l" rtl="0">
              <a:spcBef>
                <a:spcPts val="0"/>
              </a:spcBef>
              <a:spcAft>
                <a:spcPts val="0"/>
              </a:spcAft>
              <a:buSzPts val="1600"/>
              <a:buChar char="➔"/>
            </a:pPr>
            <a:r>
              <a:rPr lang="en" sz="1600"/>
              <a:t>Review teacher notes.</a:t>
            </a:r>
            <a:endParaRPr sz="1600"/>
          </a:p>
          <a:p>
            <a:pPr marL="457200" lvl="0" indent="-330200" algn="l" rtl="0">
              <a:spcBef>
                <a:spcPts val="0"/>
              </a:spcBef>
              <a:spcAft>
                <a:spcPts val="0"/>
              </a:spcAft>
              <a:buSzPts val="1600"/>
              <a:buChar char="➔"/>
            </a:pPr>
            <a:r>
              <a:rPr lang="en" sz="1600"/>
              <a:t>Edit homework/announcements slide accordingly.</a:t>
            </a:r>
            <a:endParaRPr sz="1600"/>
          </a:p>
          <a:p>
            <a:pPr marL="457200" lvl="0" indent="-342900" algn="l" rtl="0">
              <a:spcBef>
                <a:spcPts val="0"/>
              </a:spcBef>
              <a:spcAft>
                <a:spcPts val="0"/>
              </a:spcAft>
              <a:buClr>
                <a:schemeClr val="dk1"/>
              </a:buClr>
              <a:buSzPts val="1800"/>
              <a:buChar char="➔"/>
            </a:pPr>
            <a:r>
              <a:rPr lang="en" sz="1600"/>
              <a:t>Update and email session agenda</a:t>
            </a:r>
            <a:endParaRPr sz="1600"/>
          </a:p>
          <a:p>
            <a:pPr marL="457200" lvl="0" indent="-330200" algn="l" rtl="0">
              <a:spcBef>
                <a:spcPts val="0"/>
              </a:spcBef>
              <a:spcAft>
                <a:spcPts val="0"/>
              </a:spcAft>
              <a:buSzPts val="1600"/>
              <a:buChar char="➔"/>
            </a:pPr>
            <a:r>
              <a:rPr lang="en" sz="1600"/>
              <a:t>Starter Code</a:t>
            </a:r>
            <a:endParaRPr sz="1600"/>
          </a:p>
          <a:p>
            <a:pPr marL="457200" lvl="0" indent="-330200" algn="l" rtl="0">
              <a:spcBef>
                <a:spcPts val="0"/>
              </a:spcBef>
              <a:spcAft>
                <a:spcPts val="0"/>
              </a:spcAft>
              <a:buSzPts val="1600"/>
              <a:buChar char="➔"/>
            </a:pPr>
            <a:r>
              <a:rPr lang="en" sz="1600"/>
              <a:t>Example Project</a:t>
            </a:r>
            <a:endParaRPr sz="1600"/>
          </a:p>
          <a:p>
            <a:pPr marL="457200" lvl="0" indent="-330200" algn="l" rtl="0">
              <a:spcBef>
                <a:spcPts val="0"/>
              </a:spcBef>
              <a:spcAft>
                <a:spcPts val="0"/>
              </a:spcAft>
              <a:buSzPts val="1600"/>
              <a:buChar char="➔"/>
            </a:pPr>
            <a:r>
              <a:rPr lang="en" sz="1600"/>
              <a:t>Make sure to review and update the Kahoot!</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React VS Code Debug</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hlinkClick r:id="rId3"/>
              </a:rPr>
              <a:t>https://code.visualstudio.com/docs/nodejs/reactjs-tutorial</a:t>
            </a:r>
            <a:endParaRPr lang="en-US" altLang="zh-CN" sz="2400" dirty="0"/>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zh-CN" altLang="en-US" sz="2400" dirty="0">
                <a:solidFill>
                  <a:schemeClr val="dk1"/>
                </a:solidFill>
              </a:rPr>
              <a:t>安装插件</a:t>
            </a:r>
            <a:endParaRPr lang="en-US" altLang="zh-CN" sz="2400" dirty="0">
              <a:solidFill>
                <a:schemeClr val="dk1"/>
              </a:solidFill>
            </a:endParaRPr>
          </a:p>
          <a:p>
            <a:pPr indent="-381000">
              <a:lnSpc>
                <a:spcPct val="115000"/>
              </a:lnSpc>
              <a:buClr>
                <a:schemeClr val="dk1"/>
              </a:buClr>
              <a:buSzPts val="2400"/>
            </a:pPr>
            <a:endParaRPr lang="en-US" altLang="zh-CN" sz="2400" dirty="0">
              <a:solidFill>
                <a:schemeClr val="dk1"/>
              </a:solidFill>
            </a:endParaRPr>
          </a:p>
          <a:p>
            <a:pPr indent="-381000">
              <a:lnSpc>
                <a:spcPct val="115000"/>
              </a:lnSpc>
              <a:buClr>
                <a:schemeClr val="dk1"/>
              </a:buClr>
              <a:buSzPts val="2400"/>
            </a:pPr>
            <a:r>
              <a:rPr lang="zh-CN" altLang="en-US" sz="2400" dirty="0">
                <a:solidFill>
                  <a:schemeClr val="dk1"/>
                </a:solidFill>
              </a:rPr>
              <a:t>设置</a:t>
            </a:r>
            <a:r>
              <a:rPr lang="en-US" altLang="zh-CN" sz="2400" dirty="0" err="1">
                <a:solidFill>
                  <a:schemeClr val="dk1"/>
                </a:solidFill>
              </a:rPr>
              <a:t>launch.json</a:t>
            </a:r>
            <a:endParaRPr lang="en-US" altLang="zh-CN" sz="2400" dirty="0">
              <a:solidFill>
                <a:schemeClr val="dk1"/>
              </a:solidFill>
            </a:endParaRPr>
          </a:p>
          <a:p>
            <a:pPr indent="-381000">
              <a:lnSpc>
                <a:spcPct val="115000"/>
              </a:lnSpc>
              <a:buClr>
                <a:schemeClr val="dk1"/>
              </a:buClr>
              <a:buSzPts val="2400"/>
            </a:pPr>
            <a:endParaRPr lang="zh-CN" altLang="en-US" sz="2400" dirty="0">
              <a:solidFill>
                <a:schemeClr val="dk1"/>
              </a:solidFill>
            </a:endParaRPr>
          </a:p>
          <a:p>
            <a:pPr marL="76200" indent="0">
              <a:lnSpc>
                <a:spcPct val="115000"/>
              </a:lnSpc>
              <a:buClr>
                <a:schemeClr val="dk1"/>
              </a:buClr>
              <a:buSzPts val="2400"/>
              <a:buNone/>
            </a:pPr>
            <a:endParaRPr lang="zh-CN" altLang="en-US" dirty="0"/>
          </a:p>
          <a:p>
            <a:pPr marL="76200" indent="0">
              <a:lnSpc>
                <a:spcPct val="115000"/>
              </a:lnSpc>
              <a:buClr>
                <a:schemeClr val="dk1"/>
              </a:buClr>
              <a:buSzPts val="2400"/>
              <a:buNone/>
            </a:pPr>
            <a:endParaRPr lang="zh-CN" altLang="en-US" sz="2400" dirty="0">
              <a:solidFill>
                <a:schemeClr val="dk1"/>
              </a:solidFill>
            </a:endParaRPr>
          </a:p>
        </p:txBody>
      </p:sp>
    </p:spTree>
    <p:extLst>
      <p:ext uri="{BB962C8B-B14F-4D97-AF65-F5344CB8AC3E}">
        <p14:creationId xmlns:p14="http://schemas.microsoft.com/office/powerpoint/2010/main" val="149314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en-US" altLang="zh-CN" dirty="0"/>
              <a:t>React VS Code Debug</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419100">
              <a:lnSpc>
                <a:spcPct val="115000"/>
              </a:lnSpc>
              <a:buClr>
                <a:schemeClr val="dk1"/>
              </a:buClr>
              <a:buSzPts val="2400"/>
            </a:pPr>
            <a:r>
              <a:rPr lang="zh-CN" altLang="en-US" sz="2400" dirty="0">
                <a:solidFill>
                  <a:schemeClr val="dk1"/>
                </a:solidFill>
              </a:rPr>
              <a:t>安装 </a:t>
            </a:r>
            <a:r>
              <a:rPr lang="en-US" altLang="zh-CN" sz="2400" dirty="0">
                <a:solidFill>
                  <a:schemeClr val="dk1"/>
                </a:solidFill>
              </a:rPr>
              <a:t>Chrome</a:t>
            </a:r>
            <a:r>
              <a:rPr lang="zh-CN" altLang="en-US" sz="2400" dirty="0">
                <a:solidFill>
                  <a:schemeClr val="dk1"/>
                </a:solidFill>
              </a:rPr>
              <a:t> </a:t>
            </a:r>
            <a:r>
              <a:rPr lang="en-US" altLang="zh-CN" sz="2400" dirty="0">
                <a:solidFill>
                  <a:schemeClr val="dk1"/>
                </a:solidFill>
              </a:rPr>
              <a:t>Debugger</a:t>
            </a:r>
            <a:r>
              <a:rPr lang="zh-CN" altLang="en-US" sz="2400" dirty="0">
                <a:solidFill>
                  <a:schemeClr val="dk1"/>
                </a:solidFill>
              </a:rPr>
              <a:t> 扩展</a:t>
            </a:r>
            <a:endParaRPr lang="en-US" altLang="zh-CN" sz="2400" dirty="0">
              <a:solidFill>
                <a:schemeClr val="dk1"/>
              </a:solidFill>
            </a:endParaRPr>
          </a:p>
          <a:p>
            <a:pPr marL="76200" indent="0">
              <a:lnSpc>
                <a:spcPct val="115000"/>
              </a:lnSpc>
              <a:buClr>
                <a:schemeClr val="dk1"/>
              </a:buClr>
              <a:buSzPts val="2400"/>
              <a:buNone/>
            </a:pPr>
            <a:endParaRPr lang="en-US" altLang="zh-CN" dirty="0"/>
          </a:p>
          <a:p>
            <a:pPr marL="76200" indent="0">
              <a:lnSpc>
                <a:spcPct val="115000"/>
              </a:lnSpc>
              <a:buClr>
                <a:schemeClr val="dk1"/>
              </a:buClr>
              <a:buSzPts val="2400"/>
              <a:buNone/>
            </a:pPr>
            <a:endParaRPr sz="2400" dirty="0">
              <a:solidFill>
                <a:schemeClr val="dk1"/>
              </a:solidFill>
            </a:endParaRPr>
          </a:p>
        </p:txBody>
      </p:sp>
      <p:pic>
        <p:nvPicPr>
          <p:cNvPr id="2" name="图片 1">
            <a:extLst>
              <a:ext uri="{FF2B5EF4-FFF2-40B4-BE49-F238E27FC236}">
                <a16:creationId xmlns:a16="http://schemas.microsoft.com/office/drawing/2014/main" id="{8C0AEFFE-F0E1-4B4C-A7A8-6E7F7118077E}"/>
              </a:ext>
            </a:extLst>
          </p:cNvPr>
          <p:cNvPicPr>
            <a:picLocks noChangeAspect="1"/>
          </p:cNvPicPr>
          <p:nvPr/>
        </p:nvPicPr>
        <p:blipFill>
          <a:blip r:embed="rId3"/>
          <a:stretch>
            <a:fillRect/>
          </a:stretch>
        </p:blipFill>
        <p:spPr>
          <a:xfrm>
            <a:off x="345989" y="2032753"/>
            <a:ext cx="9144000" cy="2543747"/>
          </a:xfrm>
          <a:prstGeom prst="rect">
            <a:avLst/>
          </a:prstGeom>
        </p:spPr>
      </p:pic>
    </p:spTree>
    <p:extLst>
      <p:ext uri="{BB962C8B-B14F-4D97-AF65-F5344CB8AC3E}">
        <p14:creationId xmlns:p14="http://schemas.microsoft.com/office/powerpoint/2010/main" val="2932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en-US" altLang="zh-CN" dirty="0"/>
              <a:t>React VS Code Debug</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indent="-381000">
              <a:lnSpc>
                <a:spcPct val="115000"/>
              </a:lnSpc>
              <a:buClr>
                <a:schemeClr val="dk1"/>
              </a:buClr>
              <a:buSzPts val="2400"/>
            </a:pPr>
            <a:endParaRPr lang="en-US" altLang="zh-CN" sz="2400" dirty="0">
              <a:solidFill>
                <a:schemeClr val="dk1"/>
              </a:solidFill>
            </a:endParaRPr>
          </a:p>
          <a:p>
            <a:pPr indent="-381000">
              <a:lnSpc>
                <a:spcPct val="115000"/>
              </a:lnSpc>
              <a:buClr>
                <a:schemeClr val="dk1"/>
              </a:buClr>
              <a:buSzPts val="2400"/>
            </a:pPr>
            <a:r>
              <a:rPr lang="zh-CN" altLang="en-US" sz="2400" dirty="0">
                <a:solidFill>
                  <a:schemeClr val="dk1"/>
                </a:solidFill>
              </a:rPr>
              <a:t>设置</a:t>
            </a:r>
            <a:r>
              <a:rPr lang="en-US" altLang="zh-CN" sz="2400" dirty="0" err="1">
                <a:solidFill>
                  <a:schemeClr val="dk1"/>
                </a:solidFill>
              </a:rPr>
              <a:t>launch.json</a:t>
            </a:r>
            <a:endParaRPr lang="en-US" altLang="zh-CN" sz="2400" dirty="0">
              <a:solidFill>
                <a:schemeClr val="dk1"/>
              </a:solidFill>
            </a:endParaRPr>
          </a:p>
          <a:p>
            <a:pPr lvl="1" indent="-381000">
              <a:lnSpc>
                <a:spcPct val="115000"/>
              </a:lnSpc>
              <a:buClr>
                <a:schemeClr val="dk1"/>
              </a:buClr>
              <a:buSzPts val="2400"/>
            </a:pPr>
            <a:r>
              <a:rPr lang="zh-CN" altLang="en-US" sz="2400" dirty="0">
                <a:solidFill>
                  <a:schemeClr val="dk1"/>
                </a:solidFill>
              </a:rPr>
              <a:t>进入“</a:t>
            </a:r>
            <a:r>
              <a:rPr lang="en-US" altLang="zh-CN" sz="2400" dirty="0">
                <a:solidFill>
                  <a:schemeClr val="dk1"/>
                </a:solidFill>
              </a:rPr>
              <a:t>Run</a:t>
            </a:r>
            <a:r>
              <a:rPr lang="zh-CN" altLang="en-US" sz="2400" dirty="0">
                <a:solidFill>
                  <a:schemeClr val="dk1"/>
                </a:solidFill>
              </a:rPr>
              <a:t>”小蜘蛛</a:t>
            </a:r>
            <a:endParaRPr lang="en-US" altLang="zh-CN" sz="2400" dirty="0">
              <a:solidFill>
                <a:schemeClr val="dk1"/>
              </a:solidFill>
            </a:endParaRPr>
          </a:p>
          <a:p>
            <a:pPr lvl="1" indent="-381000">
              <a:lnSpc>
                <a:spcPct val="115000"/>
              </a:lnSpc>
              <a:buClr>
                <a:schemeClr val="dk1"/>
              </a:buClr>
              <a:buSzPts val="2400"/>
            </a:pPr>
            <a:r>
              <a:rPr lang="zh-CN" altLang="en-US" sz="2400" dirty="0">
                <a:solidFill>
                  <a:schemeClr val="dk1"/>
                </a:solidFill>
              </a:rPr>
              <a:t>点击“齿轮”，修改 </a:t>
            </a:r>
            <a:r>
              <a:rPr lang="en-US" altLang="zh-CN" sz="2400" dirty="0" err="1">
                <a:solidFill>
                  <a:schemeClr val="dk1"/>
                </a:solidFill>
              </a:rPr>
              <a:t>launch.json</a:t>
            </a:r>
            <a:endParaRPr lang="en-US" altLang="zh-CN" sz="2400" dirty="0">
              <a:solidFill>
                <a:schemeClr val="dk1"/>
              </a:solidFill>
            </a:endParaRPr>
          </a:p>
          <a:p>
            <a:pPr lvl="1" indent="-381000">
              <a:lnSpc>
                <a:spcPct val="115000"/>
              </a:lnSpc>
              <a:buClr>
                <a:schemeClr val="dk1"/>
              </a:buClr>
              <a:buSzPts val="2400"/>
            </a:pPr>
            <a:endParaRPr lang="en-US" altLang="zh-CN" sz="2400" dirty="0">
              <a:solidFill>
                <a:schemeClr val="dk1"/>
              </a:solidFill>
            </a:endParaRPr>
          </a:p>
          <a:p>
            <a:pPr lvl="1" indent="-381000">
              <a:lnSpc>
                <a:spcPct val="115000"/>
              </a:lnSpc>
              <a:buClr>
                <a:schemeClr val="dk1"/>
              </a:buClr>
              <a:buSzPts val="2400"/>
            </a:pPr>
            <a:endParaRPr lang="en-US" altLang="zh-CN" sz="2400" dirty="0">
              <a:solidFill>
                <a:schemeClr val="dk1"/>
              </a:solidFill>
            </a:endParaRPr>
          </a:p>
          <a:p>
            <a:pPr marL="76200" indent="0">
              <a:lnSpc>
                <a:spcPct val="115000"/>
              </a:lnSpc>
              <a:buClr>
                <a:schemeClr val="dk1"/>
              </a:buClr>
              <a:buSzPts val="2400"/>
              <a:buNone/>
            </a:pPr>
            <a:endParaRPr sz="2400" dirty="0">
              <a:solidFill>
                <a:schemeClr val="dk1"/>
              </a:solidFill>
            </a:endParaRPr>
          </a:p>
        </p:txBody>
      </p:sp>
      <p:sp>
        <p:nvSpPr>
          <p:cNvPr id="2" name="矩形 1">
            <a:extLst>
              <a:ext uri="{FF2B5EF4-FFF2-40B4-BE49-F238E27FC236}">
                <a16:creationId xmlns:a16="http://schemas.microsoft.com/office/drawing/2014/main" id="{B94F0B3F-4BCD-B94E-8168-7FFE9D4B387D}"/>
              </a:ext>
            </a:extLst>
          </p:cNvPr>
          <p:cNvSpPr/>
          <p:nvPr/>
        </p:nvSpPr>
        <p:spPr>
          <a:xfrm>
            <a:off x="1249311" y="3718810"/>
            <a:ext cx="6722078" cy="400110"/>
          </a:xfrm>
          <a:prstGeom prst="rect">
            <a:avLst/>
          </a:prstGeom>
        </p:spPr>
        <p:txBody>
          <a:bodyPr wrap="square">
            <a:spAutoFit/>
          </a:bodyPr>
          <a:lstStyle/>
          <a:p>
            <a:r>
              <a:rPr lang="en-US" altLang="zh-CN" sz="2000" dirty="0">
                <a:hlinkClick r:id="rId3"/>
              </a:rPr>
              <a:t>https://code.visualstudio.com/docs/nodejs/reactjs-tutorial</a:t>
            </a:r>
            <a:endParaRPr lang="zh-CN" altLang="en-US" sz="2000" dirty="0"/>
          </a:p>
        </p:txBody>
      </p:sp>
    </p:spTree>
    <p:extLst>
      <p:ext uri="{BB962C8B-B14F-4D97-AF65-F5344CB8AC3E}">
        <p14:creationId xmlns:p14="http://schemas.microsoft.com/office/powerpoint/2010/main" val="238922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sz="3200" dirty="0">
                <a:solidFill>
                  <a:schemeClr val="dk1"/>
                </a:solidFill>
              </a:rPr>
              <a:t>设置 </a:t>
            </a:r>
            <a:r>
              <a:rPr lang="en-US" altLang="zh-CN" sz="3200" dirty="0" err="1">
                <a:solidFill>
                  <a:schemeClr val="dk1"/>
                </a:solidFill>
              </a:rPr>
              <a:t>launch.json</a:t>
            </a:r>
            <a:endParaRPr dirty="0"/>
          </a:p>
        </p:txBody>
      </p:sp>
      <p:sp>
        <p:nvSpPr>
          <p:cNvPr id="498" name="Google Shape;498;p68"/>
          <p:cNvSpPr txBox="1">
            <a:spLocks noGrp="1"/>
          </p:cNvSpPr>
          <p:nvPr>
            <p:ph type="body" idx="1"/>
          </p:nvPr>
        </p:nvSpPr>
        <p:spPr>
          <a:xfrm>
            <a:off x="539500" y="1146090"/>
            <a:ext cx="8141700" cy="3319200"/>
          </a:xfrm>
          <a:prstGeom prst="rect">
            <a:avLst/>
          </a:prstGeom>
        </p:spPr>
        <p:txBody>
          <a:bodyPr spcFirstLastPara="1" wrap="square" lIns="91425" tIns="91425" rIns="91425" bIns="91425" anchor="t" anchorCtr="0">
            <a:noAutofit/>
          </a:bodyPr>
          <a:lstStyle/>
          <a:p>
            <a:pPr marL="76200" indent="0">
              <a:lnSpc>
                <a:spcPct val="115000"/>
              </a:lnSpc>
              <a:buClr>
                <a:schemeClr val="dk1"/>
              </a:buClr>
              <a:buSzPts val="2400"/>
              <a:buNone/>
            </a:pPr>
            <a:r>
              <a:rPr lang="en-US" altLang="zh-CN" dirty="0"/>
              <a:t>{</a:t>
            </a:r>
            <a:r>
              <a:rPr lang="en-US" altLang="zh-CN" sz="2400" dirty="0"/>
              <a:t>  </a:t>
            </a:r>
            <a:r>
              <a:rPr lang="en-US" altLang="zh-CN" dirty="0"/>
              <a:t>"version": "0.2.0",</a:t>
            </a:r>
            <a:r>
              <a:rPr lang="en-US" altLang="zh-CN" sz="2400" dirty="0"/>
              <a:t> </a:t>
            </a:r>
          </a:p>
          <a:p>
            <a:pPr marL="76200" indent="0">
              <a:lnSpc>
                <a:spcPct val="115000"/>
              </a:lnSpc>
              <a:buClr>
                <a:schemeClr val="dk1"/>
              </a:buClr>
              <a:buSzPts val="2400"/>
              <a:buNone/>
            </a:pPr>
            <a:r>
              <a:rPr lang="en-US" altLang="zh-CN" sz="2400" dirty="0"/>
              <a:t>   </a:t>
            </a:r>
            <a:r>
              <a:rPr lang="en-US" altLang="zh-CN" dirty="0"/>
              <a:t>"configurations": [</a:t>
            </a:r>
            <a:r>
              <a:rPr lang="en-US" altLang="zh-CN" sz="2400" dirty="0"/>
              <a:t> </a:t>
            </a:r>
          </a:p>
          <a:p>
            <a:pPr marL="76200" indent="0">
              <a:lnSpc>
                <a:spcPct val="115000"/>
              </a:lnSpc>
              <a:buClr>
                <a:schemeClr val="dk1"/>
              </a:buClr>
              <a:buSzPts val="2400"/>
              <a:buNone/>
            </a:pPr>
            <a:r>
              <a:rPr lang="en-US" altLang="zh-CN" sz="2400" dirty="0"/>
              <a:t>        </a:t>
            </a:r>
            <a:r>
              <a:rPr lang="en-US" altLang="zh-CN" dirty="0"/>
              <a:t>{</a:t>
            </a:r>
            <a:r>
              <a:rPr lang="en-US" altLang="zh-CN" sz="2400" dirty="0"/>
              <a:t> </a:t>
            </a:r>
            <a:r>
              <a:rPr lang="en-US" altLang="zh-CN" dirty="0"/>
              <a:t>"type": "chrome",</a:t>
            </a:r>
            <a:r>
              <a:rPr lang="en-US" altLang="zh-CN" sz="2400" dirty="0"/>
              <a:t> </a:t>
            </a:r>
          </a:p>
          <a:p>
            <a:pPr marL="76200" indent="0">
              <a:lnSpc>
                <a:spcPct val="115000"/>
              </a:lnSpc>
              <a:buClr>
                <a:schemeClr val="dk1"/>
              </a:buClr>
              <a:buSzPts val="2400"/>
              <a:buNone/>
            </a:pPr>
            <a:r>
              <a:rPr lang="en-US" altLang="zh-CN" sz="2400" dirty="0"/>
              <a:t>          </a:t>
            </a:r>
            <a:r>
              <a:rPr lang="en-US" altLang="zh-CN" dirty="0"/>
              <a:t>"request": "launch",</a:t>
            </a:r>
            <a:r>
              <a:rPr lang="en-US" altLang="zh-CN" sz="2400" dirty="0"/>
              <a:t> </a:t>
            </a:r>
          </a:p>
          <a:p>
            <a:pPr marL="76200" indent="0">
              <a:lnSpc>
                <a:spcPct val="115000"/>
              </a:lnSpc>
              <a:buClr>
                <a:schemeClr val="dk1"/>
              </a:buClr>
              <a:buSzPts val="2400"/>
              <a:buNone/>
            </a:pPr>
            <a:r>
              <a:rPr lang="en-US" altLang="zh-CN" sz="2400" dirty="0"/>
              <a:t>           </a:t>
            </a:r>
            <a:r>
              <a:rPr lang="en-US" altLang="zh-CN" dirty="0"/>
              <a:t>"name": "Launch Chrome against localhost",</a:t>
            </a:r>
            <a:r>
              <a:rPr lang="en-US" altLang="zh-CN" sz="2400" dirty="0"/>
              <a:t> </a:t>
            </a:r>
          </a:p>
          <a:p>
            <a:pPr marL="76200" indent="0">
              <a:lnSpc>
                <a:spcPct val="115000"/>
              </a:lnSpc>
              <a:buClr>
                <a:schemeClr val="dk1"/>
              </a:buClr>
              <a:buSzPts val="2400"/>
              <a:buNone/>
            </a:pPr>
            <a:r>
              <a:rPr lang="en-US" altLang="zh-CN" sz="2400" dirty="0"/>
              <a:t>           </a:t>
            </a:r>
            <a:r>
              <a:rPr lang="en-US" altLang="zh-CN" dirty="0"/>
              <a:t>"</a:t>
            </a:r>
            <a:r>
              <a:rPr lang="en-US" altLang="zh-CN" dirty="0" err="1"/>
              <a:t>url</a:t>
            </a:r>
            <a:r>
              <a:rPr lang="en-US" altLang="zh-CN" dirty="0"/>
              <a:t>": "http://localhost:3000",</a:t>
            </a:r>
            <a:r>
              <a:rPr lang="en-US" altLang="zh-CN" sz="2400" dirty="0"/>
              <a:t> </a:t>
            </a:r>
          </a:p>
          <a:p>
            <a:pPr marL="76200" indent="0">
              <a:lnSpc>
                <a:spcPct val="115000"/>
              </a:lnSpc>
              <a:buClr>
                <a:schemeClr val="dk1"/>
              </a:buClr>
              <a:buSzPts val="2400"/>
              <a:buNone/>
            </a:pPr>
            <a:r>
              <a:rPr lang="en-US" altLang="zh-CN" sz="2400" dirty="0"/>
              <a:t>        </a:t>
            </a:r>
            <a:r>
              <a:rPr lang="zh-CN" altLang="en-US" sz="2400" dirty="0"/>
              <a:t>   </a:t>
            </a:r>
            <a:r>
              <a:rPr lang="en-US" altLang="zh-CN" dirty="0"/>
              <a:t>"</a:t>
            </a:r>
            <a:r>
              <a:rPr lang="en-US" altLang="zh-CN" dirty="0" err="1"/>
              <a:t>webRoot</a:t>
            </a:r>
            <a:r>
              <a:rPr lang="en-US" altLang="zh-CN" dirty="0"/>
              <a:t>": "${</a:t>
            </a:r>
            <a:r>
              <a:rPr lang="en-US" altLang="zh-CN" dirty="0" err="1"/>
              <a:t>workspaceFolder</a:t>
            </a:r>
            <a:r>
              <a:rPr lang="en-US" altLang="zh-CN" dirty="0"/>
              <a:t>}"</a:t>
            </a:r>
            <a:r>
              <a:rPr lang="en-US" altLang="zh-CN" sz="2400" dirty="0"/>
              <a:t> </a:t>
            </a:r>
          </a:p>
          <a:p>
            <a:pPr marL="76200" indent="0">
              <a:lnSpc>
                <a:spcPct val="115000"/>
              </a:lnSpc>
              <a:buClr>
                <a:schemeClr val="dk1"/>
              </a:buClr>
              <a:buSzPts val="2400"/>
              <a:buNone/>
            </a:pPr>
            <a:r>
              <a:rPr lang="en-US" altLang="zh-CN" dirty="0"/>
              <a:t>}</a:t>
            </a:r>
            <a:r>
              <a:rPr lang="en-US" altLang="zh-CN" sz="2400" dirty="0"/>
              <a:t> </a:t>
            </a:r>
            <a:r>
              <a:rPr lang="en-US" altLang="zh-CN" dirty="0"/>
              <a:t>]</a:t>
            </a:r>
            <a:r>
              <a:rPr lang="en-US" altLang="zh-CN" sz="2400" dirty="0"/>
              <a:t> </a:t>
            </a:r>
            <a:r>
              <a:rPr lang="en-US" altLang="zh-CN" dirty="0"/>
              <a:t>}</a:t>
            </a:r>
            <a:endParaRPr sz="2400" dirty="0">
              <a:solidFill>
                <a:schemeClr val="dk1"/>
              </a:solidFill>
            </a:endParaRPr>
          </a:p>
        </p:txBody>
      </p:sp>
      <p:sp>
        <p:nvSpPr>
          <p:cNvPr id="2" name="矩形 1">
            <a:extLst>
              <a:ext uri="{FF2B5EF4-FFF2-40B4-BE49-F238E27FC236}">
                <a16:creationId xmlns:a16="http://schemas.microsoft.com/office/drawing/2014/main" id="{4AC608BB-5CB6-604D-AC61-A9763B5C478C}"/>
              </a:ext>
            </a:extLst>
          </p:cNvPr>
          <p:cNvSpPr/>
          <p:nvPr/>
        </p:nvSpPr>
        <p:spPr>
          <a:xfrm>
            <a:off x="2669059" y="4620280"/>
            <a:ext cx="5189838" cy="307777"/>
          </a:xfrm>
          <a:prstGeom prst="rect">
            <a:avLst/>
          </a:prstGeom>
        </p:spPr>
        <p:txBody>
          <a:bodyPr wrap="square">
            <a:spAutoFit/>
          </a:bodyPr>
          <a:lstStyle/>
          <a:p>
            <a:r>
              <a:rPr lang="en-US" altLang="zh-CN" dirty="0">
                <a:hlinkClick r:id="rId3"/>
              </a:rPr>
              <a:t>https://code.visualstudio.com/docs/nodejs/reactjs-tutorial</a:t>
            </a:r>
            <a:endParaRPr lang="zh-CN" altLang="en-US" dirty="0"/>
          </a:p>
        </p:txBody>
      </p:sp>
    </p:spTree>
    <p:extLst>
      <p:ext uri="{BB962C8B-B14F-4D97-AF65-F5344CB8AC3E}">
        <p14:creationId xmlns:p14="http://schemas.microsoft.com/office/powerpoint/2010/main" val="77619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en-US" altLang="zh-CN" dirty="0"/>
              <a:t>React VS Code Debug</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indent="-381000">
              <a:lnSpc>
                <a:spcPct val="115000"/>
              </a:lnSpc>
              <a:buClr>
                <a:schemeClr val="dk1"/>
              </a:buClr>
              <a:buSzPts val="2400"/>
            </a:pPr>
            <a:endParaRPr lang="en-US" altLang="zh-CN" sz="2400" dirty="0">
              <a:solidFill>
                <a:schemeClr val="dk1"/>
              </a:solidFill>
            </a:endParaRPr>
          </a:p>
          <a:p>
            <a:pPr indent="-381000">
              <a:lnSpc>
                <a:spcPct val="115000"/>
              </a:lnSpc>
              <a:buClr>
                <a:schemeClr val="dk1"/>
              </a:buClr>
              <a:buSzPts val="2400"/>
            </a:pPr>
            <a:r>
              <a:rPr lang="zh-CN" altLang="en-US" sz="2400" dirty="0">
                <a:solidFill>
                  <a:schemeClr val="dk1"/>
                </a:solidFill>
              </a:rPr>
              <a:t>启动终端，</a:t>
            </a:r>
            <a:r>
              <a:rPr lang="en-US" altLang="zh-CN" sz="2400" dirty="0" err="1">
                <a:solidFill>
                  <a:schemeClr val="dk1"/>
                </a:solidFill>
              </a:rPr>
              <a:t>npm</a:t>
            </a:r>
            <a:r>
              <a:rPr lang="zh-CN" altLang="en-US" sz="2400" dirty="0">
                <a:solidFill>
                  <a:schemeClr val="dk1"/>
                </a:solidFill>
              </a:rPr>
              <a:t> </a:t>
            </a:r>
            <a:r>
              <a:rPr lang="en-US" altLang="zh-CN" sz="2400" dirty="0">
                <a:solidFill>
                  <a:schemeClr val="dk1"/>
                </a:solidFill>
              </a:rPr>
              <a:t>start</a:t>
            </a:r>
            <a:r>
              <a:rPr lang="zh-CN" altLang="en-US" sz="2400" dirty="0">
                <a:solidFill>
                  <a:schemeClr val="dk1"/>
                </a:solidFill>
              </a:rPr>
              <a:t> 启动程序</a:t>
            </a:r>
            <a:endParaRPr lang="en-US" altLang="zh-CN" sz="2400" dirty="0">
              <a:solidFill>
                <a:schemeClr val="dk1"/>
              </a:solidFill>
            </a:endParaRPr>
          </a:p>
          <a:p>
            <a:pPr indent="-381000">
              <a:lnSpc>
                <a:spcPct val="115000"/>
              </a:lnSpc>
              <a:buClr>
                <a:schemeClr val="dk1"/>
              </a:buClr>
              <a:buSzPts val="2400"/>
            </a:pPr>
            <a:r>
              <a:rPr lang="zh-CN" altLang="en-US" sz="2400" dirty="0">
                <a:solidFill>
                  <a:schemeClr val="dk1"/>
                </a:solidFill>
              </a:rPr>
              <a:t>设置断点</a:t>
            </a:r>
            <a:endParaRPr lang="en-US" altLang="zh-CN" sz="2400" dirty="0">
              <a:solidFill>
                <a:schemeClr val="dk1"/>
              </a:solidFill>
            </a:endParaRPr>
          </a:p>
          <a:p>
            <a:pPr indent="-381000">
              <a:lnSpc>
                <a:spcPct val="115000"/>
              </a:lnSpc>
              <a:buClr>
                <a:schemeClr val="dk1"/>
              </a:buClr>
              <a:buSzPts val="2400"/>
            </a:pPr>
            <a:r>
              <a:rPr lang="en-US" altLang="zh-CN" sz="2400" dirty="0">
                <a:solidFill>
                  <a:schemeClr val="dk1"/>
                </a:solidFill>
              </a:rPr>
              <a:t>F5</a:t>
            </a:r>
          </a:p>
          <a:p>
            <a:pPr lvl="1" indent="-381000">
              <a:lnSpc>
                <a:spcPct val="115000"/>
              </a:lnSpc>
              <a:buClr>
                <a:schemeClr val="dk1"/>
              </a:buClr>
              <a:buSzPts val="2400"/>
            </a:pPr>
            <a:r>
              <a:rPr lang="zh-CN" altLang="en-US" sz="2400" dirty="0">
                <a:solidFill>
                  <a:schemeClr val="dk1"/>
                </a:solidFill>
              </a:rPr>
              <a:t>就可以</a:t>
            </a:r>
            <a:r>
              <a:rPr lang="en-US" altLang="zh-CN" sz="2400" dirty="0">
                <a:solidFill>
                  <a:schemeClr val="dk1"/>
                </a:solidFill>
              </a:rPr>
              <a:t>Debug</a:t>
            </a:r>
            <a:r>
              <a:rPr lang="zh-CN" altLang="en-US" sz="2400" dirty="0">
                <a:solidFill>
                  <a:schemeClr val="dk1"/>
                </a:solidFill>
              </a:rPr>
              <a:t>了</a:t>
            </a:r>
            <a:endParaRPr lang="en-US" altLang="zh-CN" sz="2400" dirty="0">
              <a:solidFill>
                <a:schemeClr val="dk1"/>
              </a:solidFill>
            </a:endParaRPr>
          </a:p>
          <a:p>
            <a:pPr lvl="1" indent="-381000">
              <a:lnSpc>
                <a:spcPct val="115000"/>
              </a:lnSpc>
              <a:buClr>
                <a:schemeClr val="dk1"/>
              </a:buClr>
              <a:buSzPts val="2400"/>
            </a:pPr>
            <a:r>
              <a:rPr lang="zh-CN" altLang="en-US" sz="2400" dirty="0">
                <a:solidFill>
                  <a:schemeClr val="dk1"/>
                </a:solidFill>
              </a:rPr>
              <a:t>单步调试，观察变量</a:t>
            </a:r>
            <a:endParaRPr lang="en-US" altLang="zh-CN" sz="2400" dirty="0">
              <a:solidFill>
                <a:schemeClr val="dk1"/>
              </a:solidFill>
            </a:endParaRPr>
          </a:p>
          <a:p>
            <a:pPr marL="76200" indent="0">
              <a:lnSpc>
                <a:spcPct val="115000"/>
              </a:lnSpc>
              <a:buClr>
                <a:schemeClr val="dk1"/>
              </a:buClr>
              <a:buSzPts val="2400"/>
              <a:buNone/>
            </a:pPr>
            <a:endParaRPr lang="zh-CN" altLang="en-US" sz="2400" dirty="0">
              <a:solidFill>
                <a:schemeClr val="dk1"/>
              </a:solidFill>
            </a:endParaRPr>
          </a:p>
        </p:txBody>
      </p:sp>
    </p:spTree>
    <p:extLst>
      <p:ext uri="{BB962C8B-B14F-4D97-AF65-F5344CB8AC3E}">
        <p14:creationId xmlns:p14="http://schemas.microsoft.com/office/powerpoint/2010/main" val="130512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1"/>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dirty="0"/>
              <a:t>React</a:t>
            </a:r>
            <a:r>
              <a:rPr lang="zh-CN" altLang="en-US" dirty="0"/>
              <a:t> 组件参数传递</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body" idx="1"/>
          </p:nvPr>
        </p:nvSpPr>
        <p:spPr>
          <a:xfrm>
            <a:off x="3264400" y="1538800"/>
            <a:ext cx="5331000" cy="3088200"/>
          </a:xfrm>
          <a:prstGeom prst="rect">
            <a:avLst/>
          </a:prstGeom>
        </p:spPr>
        <p:txBody>
          <a:bodyPr spcFirstLastPara="1" wrap="square" lIns="91425" tIns="91425" rIns="91425" bIns="91425" anchor="t" anchorCtr="0">
            <a:noAutofit/>
          </a:bodyPr>
          <a:lstStyle/>
          <a:p>
            <a:pPr indent="-381000">
              <a:buSzPts val="2400"/>
            </a:pPr>
            <a:r>
              <a:rPr lang="zh-CN" altLang="en" sz="2400" dirty="0"/>
              <a:t>函数</a:t>
            </a:r>
            <a:r>
              <a:rPr lang="zh-CN" altLang="en-US" sz="2400" dirty="0"/>
              <a:t>参数</a:t>
            </a:r>
            <a:endParaRPr lang="en" altLang="zh-CN" sz="2400" dirty="0"/>
          </a:p>
          <a:p>
            <a:pPr lvl="0" indent="-381000">
              <a:buSzPts val="2400"/>
            </a:pPr>
            <a:endParaRPr lang="en-US" altLang="zh-CN" sz="2400" dirty="0"/>
          </a:p>
          <a:p>
            <a:r>
              <a:rPr lang="en-US" altLang="zh-CN" sz="2400" dirty="0"/>
              <a:t>function </a:t>
            </a:r>
            <a:r>
              <a:rPr lang="zh-CN" altLang="en-US" sz="2400" dirty="0"/>
              <a:t>说</a:t>
            </a:r>
            <a:r>
              <a:rPr lang="en-US" altLang="zh-CN" sz="2400" dirty="0"/>
              <a:t>(</a:t>
            </a:r>
            <a:r>
              <a:rPr lang="zh-CN" altLang="en-US" sz="2400" dirty="0"/>
              <a:t>话</a:t>
            </a:r>
            <a:r>
              <a:rPr lang="en-US" altLang="zh-CN" sz="2400" dirty="0"/>
              <a:t>) {</a:t>
            </a:r>
          </a:p>
          <a:p>
            <a:pPr marL="571500" lvl="1" indent="0">
              <a:buNone/>
            </a:pPr>
            <a:r>
              <a:rPr lang="en-US" altLang="zh-CN" sz="2400" dirty="0" err="1"/>
              <a:t>console.log</a:t>
            </a:r>
            <a:r>
              <a:rPr lang="en-US" altLang="zh-CN" sz="2400" dirty="0"/>
              <a:t>(</a:t>
            </a:r>
            <a:r>
              <a:rPr lang="zh-CN" altLang="en-US" sz="2400" dirty="0"/>
              <a:t>话）</a:t>
            </a:r>
            <a:endParaRPr lang="en-US" altLang="zh-CN" sz="2400" dirty="0"/>
          </a:p>
          <a:p>
            <a:pPr marL="114300" indent="0">
              <a:buNone/>
            </a:pPr>
            <a:r>
              <a:rPr lang="en-US" altLang="zh-CN" sz="2400" dirty="0"/>
              <a:t>    }</a:t>
            </a:r>
          </a:p>
          <a:p>
            <a:pPr lvl="0" indent="-381000">
              <a:buSzPts val="2400"/>
            </a:pPr>
            <a:endParaRPr lang="zh-CN" altLang="en-US" sz="2400" dirty="0"/>
          </a:p>
          <a:p>
            <a:pPr lvl="0" indent="-381000">
              <a:buSzPts val="2400"/>
            </a:pPr>
            <a:r>
              <a:rPr lang="zh-CN" altLang="en-US" sz="2400" dirty="0"/>
              <a:t>说</a:t>
            </a:r>
            <a:r>
              <a:rPr lang="en-US" altLang="zh-CN" sz="2400" dirty="0"/>
              <a:t>(“</a:t>
            </a:r>
            <a:r>
              <a:rPr lang="zh-CN" altLang="en-US" sz="2400" dirty="0"/>
              <a:t>你好！</a:t>
            </a:r>
            <a:r>
              <a:rPr lang="en-US" altLang="zh-CN" sz="2400" dirty="0"/>
              <a:t>”)</a:t>
            </a:r>
          </a:p>
          <a:p>
            <a:pPr lvl="0" indent="-381000">
              <a:buSzPts val="2400"/>
            </a:pPr>
            <a:endParaRPr lang="en-US" altLang="zh-CN" sz="2400" dirty="0"/>
          </a:p>
          <a:p>
            <a:pPr marL="0" lvl="0" indent="0">
              <a:buNone/>
            </a:pPr>
            <a:endParaRPr lang="en-US" altLang="zh-CN" sz="2400" dirty="0"/>
          </a:p>
          <a:p>
            <a:pPr marL="0" lvl="0" indent="0">
              <a:buNone/>
            </a:pPr>
            <a:endParaRPr lang="en-US" altLang="zh-CN" sz="2400" dirty="0"/>
          </a:p>
          <a:p>
            <a:pPr lvl="0" indent="-381000">
              <a:buSzPts val="2400"/>
            </a:pPr>
            <a:endParaRPr sz="2400" dirty="0"/>
          </a:p>
        </p:txBody>
      </p:sp>
      <p:pic>
        <p:nvPicPr>
          <p:cNvPr id="459" name="Google Shape;459;p62"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3"/>
          </p:cNvPr>
          <p:cNvPicPr preferRelativeResize="0"/>
          <p:nvPr/>
        </p:nvPicPr>
        <p:blipFill>
          <a:blip r:embed="rId4">
            <a:alphaModFix/>
          </a:blip>
          <a:stretch>
            <a:fillRect/>
          </a:stretch>
        </p:blipFill>
        <p:spPr>
          <a:xfrm>
            <a:off x="228213" y="2414787"/>
            <a:ext cx="2286775" cy="1715075"/>
          </a:xfrm>
          <a:prstGeom prst="rect">
            <a:avLst/>
          </a:prstGeom>
          <a:noFill/>
          <a:ln>
            <a:noFill/>
          </a:ln>
        </p:spPr>
      </p:pic>
    </p:spTree>
    <p:extLst>
      <p:ext uri="{BB962C8B-B14F-4D97-AF65-F5344CB8AC3E}">
        <p14:creationId xmlns:p14="http://schemas.microsoft.com/office/powerpoint/2010/main" val="177643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7"/>
        <p:cNvGrpSpPr/>
        <p:nvPr/>
      </p:nvGrpSpPr>
      <p:grpSpPr>
        <a:xfrm>
          <a:off x="0" y="0"/>
          <a:ext cx="0" cy="0"/>
          <a:chOff x="0" y="0"/>
          <a:chExt cx="0" cy="0"/>
        </a:xfrm>
      </p:grpSpPr>
      <p:sp>
        <p:nvSpPr>
          <p:cNvPr id="458" name="Google Shape;458;p62"/>
          <p:cNvSpPr txBox="1">
            <a:spLocks noGrp="1"/>
          </p:cNvSpPr>
          <p:nvPr>
            <p:ph type="body" idx="1"/>
          </p:nvPr>
        </p:nvSpPr>
        <p:spPr>
          <a:xfrm>
            <a:off x="3264400" y="1538800"/>
            <a:ext cx="5331000" cy="3088200"/>
          </a:xfrm>
          <a:prstGeom prst="rect">
            <a:avLst/>
          </a:prstGeom>
        </p:spPr>
        <p:txBody>
          <a:bodyPr spcFirstLastPara="1" wrap="square" lIns="91425" tIns="91425" rIns="91425" bIns="91425" anchor="t" anchorCtr="0">
            <a:noAutofit/>
          </a:bodyPr>
          <a:lstStyle/>
          <a:p>
            <a:pPr indent="-381000">
              <a:buSzPts val="2400"/>
            </a:pPr>
            <a:r>
              <a:rPr lang="zh-CN" altLang="en" sz="2400" dirty="0"/>
              <a:t>函数</a:t>
            </a:r>
            <a:r>
              <a:rPr lang="zh-CN" altLang="en-US" sz="2400" dirty="0"/>
              <a:t>参数</a:t>
            </a:r>
            <a:endParaRPr lang="en" altLang="zh-CN" sz="2400" dirty="0"/>
          </a:p>
          <a:p>
            <a:pPr lvl="0" indent="-381000">
              <a:buSzPts val="2400"/>
            </a:pPr>
            <a:endParaRPr lang="en-US" altLang="zh-CN" sz="2400" dirty="0"/>
          </a:p>
          <a:p>
            <a:pPr lvl="0" indent="-381000">
              <a:buSzPts val="2400"/>
            </a:pPr>
            <a:r>
              <a:rPr lang="zh-CN" altLang="en-US" sz="2400" dirty="0"/>
              <a:t>写一个函数“今天”，输出今天日期</a:t>
            </a:r>
            <a:endParaRPr lang="en-US" altLang="zh-CN" sz="2400" dirty="0"/>
          </a:p>
          <a:p>
            <a:pPr lvl="0" indent="-381000">
              <a:buSzPts val="2400"/>
            </a:pPr>
            <a:endParaRPr lang="zh-CN" altLang="en-US" sz="2400" dirty="0"/>
          </a:p>
          <a:p>
            <a:pPr lvl="0" indent="-381000">
              <a:buSzPts val="2400"/>
            </a:pPr>
            <a:r>
              <a:rPr lang="zh-CN" altLang="en-US" sz="2400" dirty="0"/>
              <a:t>今天</a:t>
            </a:r>
            <a:r>
              <a:rPr lang="en-US" altLang="zh-CN" sz="2400" dirty="0"/>
              <a:t>(11,1)</a:t>
            </a:r>
          </a:p>
          <a:p>
            <a:pPr lvl="1" indent="-381000">
              <a:buSzPts val="2400"/>
            </a:pPr>
            <a:r>
              <a:rPr lang="zh-CN" altLang="en-US" sz="2400" dirty="0"/>
              <a:t>“今天是</a:t>
            </a:r>
            <a:r>
              <a:rPr lang="en-US" altLang="zh-CN" sz="2400" dirty="0"/>
              <a:t>11</a:t>
            </a:r>
            <a:r>
              <a:rPr lang="zh-CN" altLang="en-US" sz="2400" dirty="0"/>
              <a:t>月</a:t>
            </a:r>
            <a:r>
              <a:rPr lang="en-US" altLang="zh-CN" sz="2400" dirty="0"/>
              <a:t>1</a:t>
            </a:r>
            <a:r>
              <a:rPr lang="zh-CN" altLang="en-US" sz="2400" dirty="0"/>
              <a:t>日”</a:t>
            </a:r>
            <a:endParaRPr lang="en-US" altLang="zh-CN" sz="2400" dirty="0"/>
          </a:p>
          <a:p>
            <a:pPr lvl="0" indent="-381000">
              <a:buSzPts val="2400"/>
            </a:pPr>
            <a:endParaRPr lang="en-US" altLang="zh-CN" sz="2400" dirty="0"/>
          </a:p>
          <a:p>
            <a:pPr marL="0" lvl="0" indent="0">
              <a:buNone/>
            </a:pPr>
            <a:endParaRPr lang="en-US" altLang="zh-CN" sz="2400" dirty="0"/>
          </a:p>
          <a:p>
            <a:pPr marL="0" lvl="0" indent="0">
              <a:buNone/>
            </a:pPr>
            <a:endParaRPr lang="en-US" altLang="zh-CN" sz="2400" dirty="0"/>
          </a:p>
          <a:p>
            <a:pPr lvl="0" indent="-381000">
              <a:buSzPts val="2400"/>
            </a:pPr>
            <a:endParaRPr sz="2400" dirty="0"/>
          </a:p>
        </p:txBody>
      </p:sp>
      <p:pic>
        <p:nvPicPr>
          <p:cNvPr id="459" name="Google Shape;459;p62"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3"/>
          </p:cNvPr>
          <p:cNvPicPr preferRelativeResize="0"/>
          <p:nvPr/>
        </p:nvPicPr>
        <p:blipFill>
          <a:blip r:embed="rId4">
            <a:alphaModFix/>
          </a:blip>
          <a:stretch>
            <a:fillRect/>
          </a:stretch>
        </p:blipFill>
        <p:spPr>
          <a:xfrm>
            <a:off x="228213" y="2414787"/>
            <a:ext cx="2286775" cy="1715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p63"/>
          <p:cNvSpPr txBox="1">
            <a:spLocks noGrp="1"/>
          </p:cNvSpPr>
          <p:nvPr>
            <p:ph type="body" idx="1"/>
          </p:nvPr>
        </p:nvSpPr>
        <p:spPr>
          <a:xfrm>
            <a:off x="3264400" y="1538800"/>
            <a:ext cx="5331000" cy="3088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zh-CN" altLang="en" sz="2400" dirty="0"/>
              <a:t>函数</a:t>
            </a:r>
            <a:r>
              <a:rPr lang="zh-CN" altLang="en-US" sz="2400" dirty="0"/>
              <a:t>参数</a:t>
            </a:r>
            <a:endParaRPr lang="en" sz="2400" dirty="0"/>
          </a:p>
          <a:p>
            <a:pPr marL="457200" lvl="0" indent="-381000" algn="l" rtl="0">
              <a:spcBef>
                <a:spcPts val="0"/>
              </a:spcBef>
              <a:spcAft>
                <a:spcPts val="0"/>
              </a:spcAft>
              <a:buSzPts val="2400"/>
              <a:buChar char="➔"/>
            </a:pPr>
            <a:endParaRPr lang="en" sz="2400" dirty="0"/>
          </a:p>
          <a:p>
            <a:pPr marL="457200" lvl="0" indent="-381000" algn="l" rtl="0">
              <a:spcBef>
                <a:spcPts val="0"/>
              </a:spcBef>
              <a:spcAft>
                <a:spcPts val="0"/>
              </a:spcAft>
              <a:buSzPts val="2400"/>
              <a:buChar char="➔"/>
            </a:pPr>
            <a:r>
              <a:rPr lang="en" sz="2400" dirty="0"/>
              <a:t>function today(month, date) {</a:t>
            </a:r>
            <a:endParaRPr sz="2400" dirty="0"/>
          </a:p>
          <a:p>
            <a:pPr marL="457200" lvl="0" indent="457200" algn="l" rtl="0">
              <a:spcBef>
                <a:spcPts val="0"/>
              </a:spcBef>
              <a:spcAft>
                <a:spcPts val="0"/>
              </a:spcAft>
              <a:buNone/>
            </a:pPr>
            <a:r>
              <a:rPr lang="en" sz="2400" dirty="0" err="1"/>
              <a:t>console.log</a:t>
            </a:r>
            <a:r>
              <a:rPr lang="en" sz="2400" dirty="0"/>
              <a:t>(“</a:t>
            </a:r>
            <a:r>
              <a:rPr lang="zh-CN" altLang="en" sz="2400" dirty="0"/>
              <a:t>今天</a:t>
            </a:r>
            <a:r>
              <a:rPr lang="zh-CN" altLang="en-US" sz="2400" dirty="0"/>
              <a:t>是</a:t>
            </a:r>
            <a:r>
              <a:rPr lang="en" sz="2400" dirty="0"/>
              <a:t> " + </a:t>
            </a:r>
            <a:endParaRPr sz="2400" dirty="0"/>
          </a:p>
          <a:p>
            <a:pPr marL="1371600" lvl="0" indent="457200" algn="l" rtl="0">
              <a:spcBef>
                <a:spcPts val="0"/>
              </a:spcBef>
              <a:spcAft>
                <a:spcPts val="0"/>
              </a:spcAft>
              <a:buNone/>
            </a:pPr>
            <a:r>
              <a:rPr lang="en" sz="2400" dirty="0"/>
              <a:t>month + ", " + date);</a:t>
            </a:r>
            <a:endParaRPr sz="2400" dirty="0"/>
          </a:p>
          <a:p>
            <a:pPr marL="457200" lvl="0" indent="0" algn="l" rtl="0">
              <a:spcBef>
                <a:spcPts val="0"/>
              </a:spcBef>
              <a:spcAft>
                <a:spcPts val="0"/>
              </a:spcAft>
              <a:buNone/>
            </a:pPr>
            <a:r>
              <a:rPr lang="en" sz="2400" dirty="0"/>
              <a:t>}</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pic>
        <p:nvPicPr>
          <p:cNvPr id="465" name="Google Shape;465;p63"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3"/>
          </p:cNvPr>
          <p:cNvPicPr preferRelativeResize="0"/>
          <p:nvPr/>
        </p:nvPicPr>
        <p:blipFill>
          <a:blip r:embed="rId4">
            <a:alphaModFix/>
          </a:blip>
          <a:stretch>
            <a:fillRect/>
          </a:stretch>
        </p:blipFill>
        <p:spPr>
          <a:xfrm>
            <a:off x="228213" y="2414787"/>
            <a:ext cx="2286775" cy="1715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sp>
        <p:nvSpPr>
          <p:cNvPr id="470" name="Google Shape;470;p64"/>
          <p:cNvSpPr txBox="1">
            <a:spLocks noGrp="1"/>
          </p:cNvSpPr>
          <p:nvPr>
            <p:ph type="body" idx="1"/>
          </p:nvPr>
        </p:nvSpPr>
        <p:spPr>
          <a:xfrm>
            <a:off x="3263400" y="1336150"/>
            <a:ext cx="5323800" cy="3087900"/>
          </a:xfrm>
          <a:prstGeom prst="rect">
            <a:avLst/>
          </a:prstGeom>
        </p:spPr>
        <p:txBody>
          <a:bodyPr spcFirstLastPara="1" wrap="square" lIns="91425" tIns="91425" rIns="91425" bIns="91425" anchor="t" anchorCtr="0">
            <a:noAutofit/>
          </a:bodyPr>
          <a:lstStyle/>
          <a:p>
            <a:pPr marL="0" lvl="0" indent="0" algn="ctr">
              <a:buNone/>
            </a:pPr>
            <a:r>
              <a:rPr lang="en-US" sz="3000" dirty="0"/>
              <a:t>React</a:t>
            </a:r>
            <a:r>
              <a:rPr lang="zh-CN" altLang="en-US" sz="3000" dirty="0"/>
              <a:t>组件也可以有参数</a:t>
            </a:r>
          </a:p>
          <a:p>
            <a:pPr marL="0" lvl="0" indent="0" algn="ctr">
              <a:buNone/>
            </a:pPr>
            <a:endParaRPr lang="zh-CN" altLang="en-US" sz="3000" dirty="0"/>
          </a:p>
          <a:p>
            <a:pPr marL="0" lvl="0" indent="0" algn="ctr">
              <a:buNone/>
            </a:pPr>
            <a:r>
              <a:rPr lang="en-US" altLang="zh-CN" sz="3000" dirty="0"/>
              <a:t>...</a:t>
            </a:r>
            <a:r>
              <a:rPr lang="zh-CN" altLang="en-US" sz="3000" dirty="0"/>
              <a:t>今天我们会发现！</a:t>
            </a:r>
            <a:endParaRPr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subTitle" idx="1"/>
          </p:nvPr>
        </p:nvSpPr>
        <p:spPr>
          <a:xfrm>
            <a:off x="530350" y="1343500"/>
            <a:ext cx="8074200" cy="3283500"/>
          </a:xfrm>
          <a:prstGeom prst="rect">
            <a:avLst/>
          </a:prstGeom>
          <a:noFill/>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 sz="1800"/>
              <a:t>In this unit, coders will build a family tree project using React. Coders will be introduced to the React framework and build components to showcase a family of their choice. This project is intended to highlight some important aspects of goal setting and project management. The project will culminate in a final presentation.</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使用</a:t>
            </a:r>
            <a:r>
              <a:rPr lang="en-US" dirty="0"/>
              <a:t>React</a:t>
            </a:r>
            <a:r>
              <a:rPr lang="zh-CN" altLang="en-US" dirty="0"/>
              <a:t> </a:t>
            </a:r>
            <a:r>
              <a:rPr lang="en-US" altLang="zh-CN" dirty="0"/>
              <a:t>props</a:t>
            </a:r>
            <a:r>
              <a:rPr lang="zh-CN" altLang="en-US" dirty="0"/>
              <a:t>（道具）在组件之间传递数据。</a:t>
            </a:r>
            <a:endParaRPr dirty="0"/>
          </a:p>
        </p:txBody>
      </p:sp>
      <p:sp>
        <p:nvSpPr>
          <p:cNvPr id="476" name="Google Shape;476;p65"/>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Vocabulary: props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props</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zh-CN" altLang="en-US" sz="2400" dirty="0">
                <a:solidFill>
                  <a:schemeClr val="dk1"/>
                </a:solidFill>
              </a:rPr>
              <a:t>就像函数一样，组件接受参数输入（称为“ </a:t>
            </a:r>
            <a:r>
              <a:rPr lang="en-US" sz="2400" dirty="0">
                <a:solidFill>
                  <a:schemeClr val="dk1"/>
                </a:solidFill>
              </a:rPr>
              <a:t>props”）</a:t>
            </a:r>
            <a:r>
              <a:rPr lang="zh-CN" altLang="en-US" sz="2400" dirty="0">
                <a:solidFill>
                  <a:schemeClr val="dk1"/>
                </a:solidFill>
              </a:rPr>
              <a:t>，并返回要显示的网页元素</a:t>
            </a:r>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en-US" altLang="zh-CN" sz="2400" dirty="0">
                <a:solidFill>
                  <a:schemeClr val="dk1"/>
                </a:solidFill>
              </a:rPr>
              <a:t>props</a:t>
            </a:r>
            <a:r>
              <a:rPr lang="zh-CN" altLang="en-US" sz="2400" dirty="0">
                <a:solidFill>
                  <a:schemeClr val="dk1"/>
                </a:solidFill>
              </a:rPr>
              <a:t>是传入组件的参数，类似于函数的参数</a:t>
            </a:r>
            <a:endParaRPr sz="24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为什么</a:t>
            </a:r>
            <a:r>
              <a:rPr lang="zh-CN" altLang="en-US" dirty="0"/>
              <a:t>用</a:t>
            </a:r>
            <a:r>
              <a:rPr lang="en" dirty="0"/>
              <a:t>props?</a:t>
            </a:r>
            <a:endParaRPr dirty="0"/>
          </a:p>
        </p:txBody>
      </p:sp>
      <p:sp>
        <p:nvSpPr>
          <p:cNvPr id="504" name="Google Shape;504;p69"/>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50000"/>
              </a:lnSpc>
              <a:buClr>
                <a:schemeClr val="dk1"/>
              </a:buClr>
              <a:buSzPts val="2400"/>
            </a:pPr>
            <a:r>
              <a:rPr lang="zh-CN" altLang="en-US" sz="2400" dirty="0">
                <a:solidFill>
                  <a:schemeClr val="dk1"/>
                </a:solidFill>
              </a:rPr>
              <a:t>使组件更可重用</a:t>
            </a:r>
          </a:p>
          <a:p>
            <a:pPr lvl="0" indent="-381000">
              <a:lnSpc>
                <a:spcPct val="150000"/>
              </a:lnSpc>
              <a:buClr>
                <a:schemeClr val="dk1"/>
              </a:buClr>
              <a:buSzPts val="2400"/>
            </a:pPr>
            <a:r>
              <a:rPr lang="zh-CN" altLang="en-US" sz="2400" dirty="0">
                <a:solidFill>
                  <a:schemeClr val="dk1"/>
                </a:solidFill>
              </a:rPr>
              <a:t>加快发展</a:t>
            </a:r>
          </a:p>
          <a:p>
            <a:pPr lvl="0" indent="-381000">
              <a:lnSpc>
                <a:spcPct val="150000"/>
              </a:lnSpc>
              <a:buClr>
                <a:schemeClr val="dk1"/>
              </a:buClr>
              <a:buSzPts val="2400"/>
            </a:pPr>
            <a:r>
              <a:rPr lang="zh-CN" altLang="en-US" sz="2400" dirty="0">
                <a:solidFill>
                  <a:schemeClr val="dk1"/>
                </a:solidFill>
              </a:rPr>
              <a:t>提供一种简便的方法来创建更复杂的</a:t>
            </a:r>
            <a:r>
              <a:rPr lang="en-US" sz="2400" dirty="0">
                <a:solidFill>
                  <a:schemeClr val="dk1"/>
                </a:solidFill>
              </a:rPr>
              <a:t>Web</a:t>
            </a:r>
            <a:r>
              <a:rPr lang="zh-CN" altLang="en-US" sz="2400" dirty="0">
                <a:solidFill>
                  <a:schemeClr val="dk1"/>
                </a:solidFill>
              </a:rPr>
              <a:t>应用程序</a:t>
            </a:r>
          </a:p>
          <a:p>
            <a:pPr lvl="0" indent="-381000">
              <a:lnSpc>
                <a:spcPct val="150000"/>
              </a:lnSpc>
              <a:buClr>
                <a:schemeClr val="dk1"/>
              </a:buClr>
              <a:buSzPts val="2400"/>
            </a:pPr>
            <a:r>
              <a:rPr lang="zh-CN" altLang="en-US" sz="2400" dirty="0">
                <a:solidFill>
                  <a:schemeClr val="dk1"/>
                </a:solidFill>
              </a:rPr>
              <a:t>根据不同的用户数据或实时信息简化开发</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没有</a:t>
            </a:r>
            <a:r>
              <a:rPr lang="zh-CN" altLang="en-US" dirty="0"/>
              <a:t>参数</a:t>
            </a:r>
            <a:endParaRPr dirty="0"/>
          </a:p>
        </p:txBody>
      </p:sp>
      <p:sp>
        <p:nvSpPr>
          <p:cNvPr id="510" name="Google Shape;510;p70"/>
          <p:cNvSpPr txBox="1">
            <a:spLocks noGrp="1"/>
          </p:cNvSpPr>
          <p:nvPr>
            <p:ph type="body" idx="1"/>
          </p:nvPr>
        </p:nvSpPr>
        <p:spPr>
          <a:xfrm>
            <a:off x="532950" y="1289625"/>
            <a:ext cx="3931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800" dirty="0">
              <a:latin typeface="Helvetica Neue"/>
              <a:ea typeface="Helvetica Neue"/>
              <a:cs typeface="Helvetica Neue"/>
              <a:sym typeface="Helvetica Neue"/>
            </a:endParaRPr>
          </a:p>
          <a:p>
            <a:pPr marL="0" lvl="0" indent="0" algn="l" rtl="0">
              <a:spcBef>
                <a:spcPts val="0"/>
              </a:spcBef>
              <a:spcAft>
                <a:spcPts val="0"/>
              </a:spcAft>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App</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457200" lvl="0" indent="0" algn="l" rtl="0">
              <a:spcBef>
                <a:spcPts val="0"/>
              </a:spcBef>
              <a:spcAft>
                <a:spcPts val="0"/>
              </a:spcAft>
              <a:buClr>
                <a:schemeClr val="dk1"/>
              </a:buClr>
              <a:buSzPts val="1100"/>
              <a:buFont typeface="Arial"/>
              <a:buNone/>
            </a:pPr>
            <a:r>
              <a:rPr lang="en" sz="1200" b="1" dirty="0">
                <a:highlight>
                  <a:srgbClr val="FFFF00"/>
                </a:highlight>
                <a:latin typeface="Courier New"/>
                <a:ea typeface="Courier New"/>
                <a:cs typeface="Courier New"/>
                <a:sym typeface="Courier New"/>
              </a:rPr>
              <a:t> &lt;Cat /&gt;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11" name="Google Shape;511;p70"/>
          <p:cNvSpPr txBox="1"/>
          <p:nvPr/>
        </p:nvSpPr>
        <p:spPr>
          <a:xfrm>
            <a:off x="4921200" y="4323300"/>
            <a:ext cx="36897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3"/>
              </a:rPr>
              <a:t>https://repl.it/@sayri/SimplePropsExample</a:t>
            </a:r>
            <a:endParaRPr>
              <a:latin typeface="Helvetica Neue"/>
              <a:ea typeface="Helvetica Neue"/>
              <a:cs typeface="Helvetica Neue"/>
              <a:sym typeface="Helvetica Neue"/>
            </a:endParaRPr>
          </a:p>
        </p:txBody>
      </p:sp>
      <p:sp>
        <p:nvSpPr>
          <p:cNvPr id="512" name="Google Shape;512;p70"/>
          <p:cNvSpPr txBox="1">
            <a:spLocks noGrp="1"/>
          </p:cNvSpPr>
          <p:nvPr>
            <p:ph type="body" idx="2"/>
          </p:nvPr>
        </p:nvSpPr>
        <p:spPr>
          <a:xfrm>
            <a:off x="4572000" y="1257300"/>
            <a:ext cx="4038900" cy="3374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zh-CN" altLang="en-US" sz="1800" dirty="0">
                <a:latin typeface="Helvetica Neue"/>
                <a:ea typeface="Helvetica Neue"/>
                <a:cs typeface="Helvetica Neue"/>
                <a:sym typeface="Helvetica Neue"/>
              </a:rPr>
              <a:t>标题组件：显示带有文本“首页”的</a:t>
            </a:r>
            <a:r>
              <a:rPr lang="en-US" sz="1800" dirty="0">
                <a:latin typeface="Helvetica Neue"/>
                <a:ea typeface="Helvetica Neue"/>
                <a:cs typeface="Helvetica Neue"/>
                <a:sym typeface="Helvetica Neue"/>
              </a:rPr>
              <a:t>h1</a:t>
            </a:r>
          </a:p>
          <a:p>
            <a:pPr lvl="0">
              <a:buClr>
                <a:schemeClr val="dk1"/>
              </a:buClr>
              <a:buSzPts val="1100"/>
            </a:pPr>
            <a:endParaRPr lang="en-US" altLang="zh-CN" sz="1800" b="1" dirty="0">
              <a:solidFill>
                <a:srgbClr val="000000"/>
              </a:solidFill>
              <a:latin typeface="Helvetica Neue"/>
              <a:ea typeface="Helvetica Neue"/>
              <a:cs typeface="Helvetica Neue"/>
              <a:sym typeface="Helvetica Neue"/>
            </a:endParaRPr>
          </a:p>
          <a:p>
            <a:pPr lvl="0">
              <a:buClr>
                <a:schemeClr val="dk1"/>
              </a:buClr>
              <a:buSzPts val="1100"/>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Cat</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&lt;h1 </a:t>
            </a:r>
            <a:r>
              <a:rPr lang="en" sz="1200" b="1" dirty="0" err="1">
                <a:solidFill>
                  <a:srgbClr val="980000"/>
                </a:solidFill>
                <a:latin typeface="Courier New"/>
                <a:ea typeface="Courier New"/>
                <a:cs typeface="Courier New"/>
                <a:sym typeface="Courier New"/>
              </a:rPr>
              <a:t>className</a:t>
            </a:r>
            <a:r>
              <a:rPr lang="en" sz="1200" b="1" dirty="0">
                <a:solidFill>
                  <a:srgbClr val="000000"/>
                </a:solidFill>
                <a:latin typeface="Courier New"/>
                <a:ea typeface="Courier New"/>
                <a:cs typeface="Courier New"/>
                <a:sym typeface="Courier New"/>
              </a:rPr>
              <a:t>="title"&gt;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a:t>
            </a:r>
            <a:r>
              <a:rPr lang="zh-CN" altLang="en" sz="1200" b="1" dirty="0">
                <a:solidFill>
                  <a:srgbClr val="000000"/>
                </a:solidFill>
                <a:highlight>
                  <a:srgbClr val="FFFF00"/>
                </a:highlight>
                <a:latin typeface="Courier New"/>
                <a:ea typeface="Courier New"/>
                <a:cs typeface="Courier New"/>
                <a:sym typeface="Courier New"/>
              </a:rPr>
              <a:t>我的</a:t>
            </a:r>
            <a:r>
              <a:rPr lang="zh-CN" altLang="en-US" sz="1200" b="1" dirty="0">
                <a:solidFill>
                  <a:srgbClr val="000000"/>
                </a:solidFill>
                <a:highlight>
                  <a:srgbClr val="FFFF00"/>
                </a:highlight>
                <a:latin typeface="Courier New"/>
                <a:ea typeface="Courier New"/>
                <a:cs typeface="Courier New"/>
                <a:sym typeface="Courier New"/>
              </a:rPr>
              <a:t>主页</a:t>
            </a:r>
            <a:endParaRPr sz="1200" b="1" dirty="0">
              <a:solidFill>
                <a:srgbClr val="000000"/>
              </a:solidFill>
              <a:highlight>
                <a:srgbClr val="FFFF00"/>
              </a:highlight>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&lt;/h1&gt;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13" name="Google Shape;513;p70"/>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传入参数</a:t>
            </a:r>
            <a:endParaRPr dirty="0"/>
          </a:p>
        </p:txBody>
      </p:sp>
      <p:sp>
        <p:nvSpPr>
          <p:cNvPr id="519" name="Google Shape;519;p71"/>
          <p:cNvSpPr txBox="1">
            <a:spLocks noGrp="1"/>
          </p:cNvSpPr>
          <p:nvPr>
            <p:ph type="body" idx="1"/>
          </p:nvPr>
        </p:nvSpPr>
        <p:spPr>
          <a:xfrm>
            <a:off x="532950" y="1289625"/>
            <a:ext cx="3931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altLang="zh-CN"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App</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457200" lvl="0" indent="0" algn="l" rtl="0">
              <a:spcBef>
                <a:spcPts val="0"/>
              </a:spcBef>
              <a:spcAft>
                <a:spcPts val="0"/>
              </a:spcAft>
              <a:buClr>
                <a:schemeClr val="dk1"/>
              </a:buClr>
              <a:buSzPts val="1100"/>
              <a:buFont typeface="Arial"/>
              <a:buNone/>
            </a:pPr>
            <a:r>
              <a:rPr lang="en" sz="1200" b="1" dirty="0">
                <a:highlight>
                  <a:srgbClr val="FFFF00"/>
                </a:highlight>
                <a:latin typeface="Courier New"/>
                <a:ea typeface="Courier New"/>
                <a:cs typeface="Courier New"/>
                <a:sym typeface="Courier New"/>
              </a:rPr>
              <a:t> &lt;Cat </a:t>
            </a:r>
            <a:r>
              <a:rPr lang="en-US" altLang="zh-CN" sz="1200" b="1" dirty="0">
                <a:highlight>
                  <a:srgbClr val="FFFF00"/>
                </a:highlight>
                <a:latin typeface="Courier New"/>
                <a:ea typeface="Courier New"/>
                <a:cs typeface="Courier New"/>
                <a:sym typeface="Courier New"/>
              </a:rPr>
              <a:t>name</a:t>
            </a:r>
            <a:r>
              <a:rPr lang="en" sz="1200" b="1" dirty="0">
                <a:highlight>
                  <a:srgbClr val="FFFF00"/>
                </a:highlight>
                <a:latin typeface="Courier New"/>
                <a:ea typeface="Courier New"/>
                <a:cs typeface="Courier New"/>
                <a:sym typeface="Courier New"/>
              </a:rPr>
              <a:t>={“</a:t>
            </a:r>
            <a:r>
              <a:rPr lang="zh-CN" altLang="en" sz="1200" b="1" dirty="0">
                <a:highlight>
                  <a:srgbClr val="FFFF00"/>
                </a:highlight>
                <a:latin typeface="Courier New"/>
                <a:ea typeface="Courier New"/>
                <a:cs typeface="Courier New"/>
                <a:sym typeface="Courier New"/>
              </a:rPr>
              <a:t>科蚪</a:t>
            </a:r>
            <a:r>
              <a:rPr lang="zh-CN" altLang="en-US" sz="1200" b="1" dirty="0">
                <a:highlight>
                  <a:srgbClr val="FFFF00"/>
                </a:highlight>
                <a:latin typeface="Courier New"/>
                <a:ea typeface="Courier New"/>
                <a:cs typeface="Courier New"/>
                <a:sym typeface="Courier New"/>
              </a:rPr>
              <a:t>之猫</a:t>
            </a:r>
            <a:r>
              <a:rPr lang="en" sz="1200" b="1" dirty="0">
                <a:highlight>
                  <a:srgbClr val="FFFF00"/>
                </a:highlight>
                <a:latin typeface="Courier New"/>
                <a:ea typeface="Courier New"/>
                <a:cs typeface="Courier New"/>
                <a:sym typeface="Courier New"/>
              </a:rPr>
              <a:t>”}/&gt;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20" name="Google Shape;520;p71"/>
          <p:cNvSpPr txBox="1"/>
          <p:nvPr/>
        </p:nvSpPr>
        <p:spPr>
          <a:xfrm>
            <a:off x="4921200" y="4323300"/>
            <a:ext cx="36897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https://repl.it/@sayri/SimplePropsExample</a:t>
            </a:r>
            <a:endParaRPr/>
          </a:p>
        </p:txBody>
      </p:sp>
      <p:sp>
        <p:nvSpPr>
          <p:cNvPr id="521" name="Google Shape;521;p71"/>
          <p:cNvSpPr txBox="1">
            <a:spLocks noGrp="1"/>
          </p:cNvSpPr>
          <p:nvPr>
            <p:ph type="body" idx="2"/>
          </p:nvPr>
        </p:nvSpPr>
        <p:spPr>
          <a:xfrm>
            <a:off x="4572000" y="1257300"/>
            <a:ext cx="4038900" cy="3374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zh-CN" altLang="en-US" sz="1800" dirty="0">
                <a:latin typeface="Helvetica Neue"/>
                <a:ea typeface="Helvetica Neue"/>
                <a:cs typeface="Helvetica Neue"/>
                <a:sym typeface="Helvetica Neue"/>
              </a:rPr>
              <a:t>使用道具，我们可以编写代码以选择标题：</a:t>
            </a:r>
            <a:endParaRPr lang="en-US" altLang="zh-CN" sz="1800" dirty="0">
              <a:latin typeface="Helvetica Neue"/>
              <a:ea typeface="Helvetica Neue"/>
              <a:cs typeface="Helvetica Neue"/>
              <a:sym typeface="Helvetica Neue"/>
            </a:endParaRPr>
          </a:p>
          <a:p>
            <a:pPr lvl="0">
              <a:buClr>
                <a:schemeClr val="dk1"/>
              </a:buClr>
              <a:buSzPts val="1100"/>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Cat</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&lt;h1 </a:t>
            </a:r>
            <a:r>
              <a:rPr lang="en" sz="1200" b="1" dirty="0" err="1">
                <a:solidFill>
                  <a:srgbClr val="980000"/>
                </a:solidFill>
                <a:latin typeface="Courier New"/>
                <a:ea typeface="Courier New"/>
                <a:cs typeface="Courier New"/>
                <a:sym typeface="Courier New"/>
              </a:rPr>
              <a:t>className</a:t>
            </a:r>
            <a:r>
              <a:rPr lang="en" sz="1200" b="1" dirty="0">
                <a:solidFill>
                  <a:srgbClr val="000000"/>
                </a:solidFill>
                <a:latin typeface="Courier New"/>
                <a:ea typeface="Courier New"/>
                <a:cs typeface="Courier New"/>
                <a:sym typeface="Courier New"/>
              </a:rPr>
              <a:t>="title"&gt;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a:t>
            </a:r>
            <a:r>
              <a:rPr lang="en" sz="1200" b="1" dirty="0">
                <a:solidFill>
                  <a:srgbClr val="000000"/>
                </a:solidFill>
                <a:highlight>
                  <a:srgbClr val="FFFF00"/>
                </a:highlight>
                <a:latin typeface="Courier New"/>
                <a:ea typeface="Courier New"/>
                <a:cs typeface="Courier New"/>
                <a:sym typeface="Courier New"/>
              </a:rPr>
              <a:t>{</a:t>
            </a:r>
            <a:r>
              <a:rPr lang="en" sz="1200" b="1" dirty="0" err="1">
                <a:solidFill>
                  <a:srgbClr val="000000"/>
                </a:solidFill>
                <a:highlight>
                  <a:srgbClr val="FFFF00"/>
                </a:highlight>
                <a:latin typeface="Courier New"/>
                <a:ea typeface="Courier New"/>
                <a:cs typeface="Courier New"/>
                <a:sym typeface="Courier New"/>
              </a:rPr>
              <a:t>this.props</a:t>
            </a:r>
            <a:r>
              <a:rPr lang="en" sz="1200" b="1" dirty="0">
                <a:solidFill>
                  <a:srgbClr val="000000"/>
                </a:solidFill>
                <a:highlight>
                  <a:srgbClr val="FFFF00"/>
                </a:highlight>
                <a:latin typeface="Courier New"/>
                <a:ea typeface="Courier New"/>
                <a:cs typeface="Courier New"/>
                <a:sym typeface="Courier New"/>
              </a:rPr>
              <a:t>.</a:t>
            </a:r>
            <a:r>
              <a:rPr lang="en-US" altLang="zh-CN" sz="1200" b="1" dirty="0">
                <a:highlight>
                  <a:srgbClr val="FFFF00"/>
                </a:highlight>
                <a:latin typeface="Courier New"/>
                <a:ea typeface="Courier New"/>
                <a:cs typeface="Courier New"/>
                <a:sym typeface="Courier New"/>
              </a:rPr>
              <a:t>name</a:t>
            </a:r>
            <a:r>
              <a:rPr lang="en" sz="1200" b="1" dirty="0">
                <a:solidFill>
                  <a:srgbClr val="000000"/>
                </a:solidFill>
                <a:highlight>
                  <a:srgbClr val="FFFF00"/>
                </a:highlight>
                <a:latin typeface="Courier New"/>
                <a:ea typeface="Courier New"/>
                <a:cs typeface="Courier New"/>
                <a:sym typeface="Courier New"/>
              </a:rPr>
              <a:t>}</a:t>
            </a:r>
            <a:endParaRPr sz="1200" b="1" dirty="0">
              <a:solidFill>
                <a:srgbClr val="000000"/>
              </a:solidFill>
              <a:highlight>
                <a:srgbClr val="FFFF00"/>
              </a:highlight>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&lt;/h1&gt;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22" name="Google Shape;522;p71"/>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对比</a:t>
            </a:r>
            <a:endParaRPr dirty="0"/>
          </a:p>
        </p:txBody>
      </p:sp>
      <p:sp>
        <p:nvSpPr>
          <p:cNvPr id="528" name="Google Shape;528;p72"/>
          <p:cNvSpPr txBox="1">
            <a:spLocks noGrp="1"/>
          </p:cNvSpPr>
          <p:nvPr>
            <p:ph type="body" idx="1"/>
          </p:nvPr>
        </p:nvSpPr>
        <p:spPr>
          <a:xfrm>
            <a:off x="539500" y="1257300"/>
            <a:ext cx="4032600" cy="33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不能指定显示文本</a:t>
            </a:r>
            <a:endParaRPr lang="en-US" altLang="zh-CN" dirty="0"/>
          </a:p>
          <a:p>
            <a:pPr marL="0" lvl="0" indent="0" algn="l" rtl="0">
              <a:spcBef>
                <a:spcPts val="0"/>
              </a:spcBef>
              <a:spcAft>
                <a:spcPts val="0"/>
              </a:spcAft>
              <a:buNone/>
            </a:pPr>
            <a:endParaRPr dirty="0"/>
          </a:p>
          <a:p>
            <a:pPr marL="0" lvl="0" indent="0" algn="l" rtl="0">
              <a:spcBef>
                <a:spcPts val="0"/>
              </a:spcBef>
              <a:spcAft>
                <a:spcPts val="0"/>
              </a:spcAft>
              <a:buNone/>
            </a:pPr>
            <a:r>
              <a:rPr lang="en" sz="1200" b="1" dirty="0">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App</a:t>
            </a:r>
            <a:r>
              <a:rPr lang="en" sz="1200" b="1" dirty="0">
                <a:latin typeface="Courier New"/>
                <a:ea typeface="Courier New"/>
                <a:cs typeface="Courier New"/>
                <a:sym typeface="Courier New"/>
              </a:rPr>
              <a:t> extends </a:t>
            </a:r>
            <a:r>
              <a:rPr lang="en" sz="1200" b="1" dirty="0" err="1">
                <a:latin typeface="Courier New"/>
                <a:ea typeface="Courier New"/>
                <a:cs typeface="Courier New"/>
                <a:sym typeface="Courier New"/>
              </a:rPr>
              <a:t>React.Component</a:t>
            </a: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return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r>
              <a:rPr lang="en" sz="1200" b="1" dirty="0">
                <a:highlight>
                  <a:srgbClr val="FFFF00"/>
                </a:highlight>
                <a:latin typeface="Courier New"/>
                <a:ea typeface="Courier New"/>
                <a:cs typeface="Courier New"/>
                <a:sym typeface="Courier New"/>
              </a:rPr>
              <a:t>&lt;Title /&gt;</a:t>
            </a:r>
            <a:endParaRPr sz="1200" b="1" dirty="0">
              <a:highlight>
                <a:srgbClr val="FFFF00"/>
              </a:highlight>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a:t>
            </a:r>
            <a:endParaRPr sz="1200" b="1"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200" b="1" dirty="0">
              <a:latin typeface="Courier New"/>
              <a:ea typeface="Courier New"/>
              <a:cs typeface="Courier New"/>
              <a:sym typeface="Courier New"/>
            </a:endParaRPr>
          </a:p>
        </p:txBody>
      </p:sp>
      <p:sp>
        <p:nvSpPr>
          <p:cNvPr id="529" name="Google Shape;529;p72"/>
          <p:cNvSpPr txBox="1">
            <a:spLocks noGrp="1"/>
          </p:cNvSpPr>
          <p:nvPr>
            <p:ph type="body" idx="1"/>
          </p:nvPr>
        </p:nvSpPr>
        <p:spPr>
          <a:xfrm>
            <a:off x="4832400" y="1257300"/>
            <a:ext cx="3999900" cy="33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ltLang="en-US" sz="1800" dirty="0">
                <a:latin typeface="Helvetica Neue"/>
                <a:ea typeface="Helvetica Neue"/>
                <a:cs typeface="Helvetica Neue"/>
                <a:sym typeface="Helvetica Neue"/>
              </a:rPr>
              <a:t>指定显示文本</a:t>
            </a:r>
            <a:endParaRPr lang="en-US" altLang="zh-CN" sz="1800"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App</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457200" lvl="0" indent="0" algn="l" rtl="0">
              <a:spcBef>
                <a:spcPts val="0"/>
              </a:spcBef>
              <a:spcAft>
                <a:spcPts val="0"/>
              </a:spcAft>
              <a:buClr>
                <a:schemeClr val="dk1"/>
              </a:buClr>
              <a:buSzPts val="1100"/>
              <a:buFont typeface="Arial"/>
              <a:buNone/>
            </a:pPr>
            <a:r>
              <a:rPr lang="en" sz="1200" b="1" dirty="0">
                <a:highlight>
                  <a:srgbClr val="FFFF00"/>
                </a:highlight>
                <a:latin typeface="Courier New"/>
                <a:ea typeface="Courier New"/>
                <a:cs typeface="Courier New"/>
                <a:sym typeface="Courier New"/>
              </a:rPr>
              <a:t> &lt;Title </a:t>
            </a:r>
            <a:r>
              <a:rPr lang="zh-CN" altLang="en" sz="1200" b="1" dirty="0">
                <a:highlight>
                  <a:srgbClr val="FFFF00"/>
                </a:highlight>
                <a:latin typeface="Courier New"/>
                <a:ea typeface="Courier New"/>
                <a:cs typeface="Courier New"/>
                <a:sym typeface="Courier New"/>
              </a:rPr>
              <a:t>标题</a:t>
            </a:r>
            <a:r>
              <a:rPr lang="en" sz="1200" b="1" dirty="0">
                <a:highlight>
                  <a:srgbClr val="FFFF00"/>
                </a:highlight>
                <a:latin typeface="Courier New"/>
                <a:ea typeface="Courier New"/>
                <a:cs typeface="Courier New"/>
                <a:sym typeface="Courier New"/>
              </a:rPr>
              <a:t>={“</a:t>
            </a:r>
            <a:r>
              <a:rPr lang="zh-CN" altLang="en" sz="1200" b="1" dirty="0">
                <a:highlight>
                  <a:srgbClr val="FFFF00"/>
                </a:highlight>
                <a:latin typeface="Courier New"/>
                <a:ea typeface="Courier New"/>
                <a:cs typeface="Courier New"/>
                <a:sym typeface="Courier New"/>
              </a:rPr>
              <a:t>我的</a:t>
            </a:r>
            <a:r>
              <a:rPr lang="zh-CN" altLang="en-US" sz="1200" b="1" dirty="0">
                <a:highlight>
                  <a:srgbClr val="FFFF00"/>
                </a:highlight>
                <a:latin typeface="Courier New"/>
                <a:ea typeface="Courier New"/>
                <a:cs typeface="Courier New"/>
                <a:sym typeface="Courier New"/>
              </a:rPr>
              <a:t>主页</a:t>
            </a:r>
            <a:r>
              <a:rPr lang="en" sz="1200" b="1" dirty="0">
                <a:highlight>
                  <a:srgbClr val="FFFF00"/>
                </a:highlight>
                <a:latin typeface="Courier New"/>
                <a:ea typeface="Courier New"/>
                <a:cs typeface="Courier New"/>
                <a:sym typeface="Courier New"/>
              </a:rPr>
              <a:t>”}/&gt;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30" name="Google Shape;530;p72"/>
          <p:cNvSpPr txBox="1"/>
          <p:nvPr/>
        </p:nvSpPr>
        <p:spPr>
          <a:xfrm>
            <a:off x="4921350" y="4323300"/>
            <a:ext cx="36897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https://repl.it/@sayri/SimplePropsExample</a:t>
            </a:r>
            <a:endParaRPr/>
          </a:p>
        </p:txBody>
      </p:sp>
      <p:sp>
        <p:nvSpPr>
          <p:cNvPr id="531" name="Google Shape;531;p72"/>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solidFill>
                  <a:schemeClr val="dk1"/>
                </a:solidFill>
              </a:rPr>
              <a:t>对比</a:t>
            </a:r>
            <a:endParaRPr dirty="0"/>
          </a:p>
        </p:txBody>
      </p:sp>
      <p:sp>
        <p:nvSpPr>
          <p:cNvPr id="537" name="Google Shape;537;p73"/>
          <p:cNvSpPr txBox="1">
            <a:spLocks noGrp="1"/>
          </p:cNvSpPr>
          <p:nvPr>
            <p:ph type="body" idx="1"/>
          </p:nvPr>
        </p:nvSpPr>
        <p:spPr>
          <a:xfrm>
            <a:off x="539500" y="1257300"/>
            <a:ext cx="4032600" cy="33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总是显示同样的文本</a:t>
            </a:r>
            <a:endParaRPr lang="en-US" altLang="zh-CN" dirty="0"/>
          </a:p>
          <a:p>
            <a:pPr marL="0" lvl="0" indent="0" algn="l" rtl="0">
              <a:spcBef>
                <a:spcPts val="0"/>
              </a:spcBef>
              <a:spcAft>
                <a:spcPts val="0"/>
              </a:spcAft>
              <a:buNone/>
            </a:pPr>
            <a:endParaRPr dirty="0"/>
          </a:p>
          <a:p>
            <a:pPr marL="0" lvl="0" indent="0" algn="l" rtl="0">
              <a:spcBef>
                <a:spcPts val="0"/>
              </a:spcBef>
              <a:spcAft>
                <a:spcPts val="0"/>
              </a:spcAft>
              <a:buNone/>
            </a:pPr>
            <a:r>
              <a:rPr lang="en" sz="1200" b="1" dirty="0">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Title</a:t>
            </a:r>
            <a:r>
              <a:rPr lang="en" sz="1200" b="1" dirty="0">
                <a:latin typeface="Courier New"/>
                <a:ea typeface="Courier New"/>
                <a:cs typeface="Courier New"/>
                <a:sym typeface="Courier New"/>
              </a:rPr>
              <a:t> extends </a:t>
            </a:r>
            <a:r>
              <a:rPr lang="en" sz="1200" b="1" dirty="0" err="1">
                <a:latin typeface="Courier New"/>
                <a:ea typeface="Courier New"/>
                <a:cs typeface="Courier New"/>
                <a:sym typeface="Courier New"/>
              </a:rPr>
              <a:t>React.Component</a:t>
            </a: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return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&lt;h1 </a:t>
            </a:r>
            <a:r>
              <a:rPr lang="en" sz="1200" b="1" dirty="0" err="1">
                <a:solidFill>
                  <a:srgbClr val="980000"/>
                </a:solidFill>
                <a:latin typeface="Courier New"/>
                <a:ea typeface="Courier New"/>
                <a:cs typeface="Courier New"/>
                <a:sym typeface="Courier New"/>
              </a:rPr>
              <a:t>className</a:t>
            </a:r>
            <a:r>
              <a:rPr lang="en" sz="1200" b="1" dirty="0">
                <a:latin typeface="Courier New"/>
                <a:ea typeface="Courier New"/>
                <a:cs typeface="Courier New"/>
                <a:sym typeface="Courier New"/>
              </a:rPr>
              <a:t>="title"&gt;</a:t>
            </a:r>
            <a:endParaRPr sz="1200" b="1" dirty="0">
              <a:latin typeface="Courier New"/>
              <a:ea typeface="Courier New"/>
              <a:cs typeface="Courier New"/>
              <a:sym typeface="Courier New"/>
            </a:endParaRPr>
          </a:p>
          <a:p>
            <a:pPr marL="457200" lvl="0" indent="457200" algn="l" rtl="0">
              <a:spcBef>
                <a:spcPts val="0"/>
              </a:spcBef>
              <a:spcAft>
                <a:spcPts val="0"/>
              </a:spcAft>
              <a:buNone/>
            </a:pPr>
            <a:r>
              <a:rPr lang="zh-CN" altLang="en" sz="1200" b="1" dirty="0">
                <a:highlight>
                  <a:srgbClr val="FFFF00"/>
                </a:highlight>
                <a:latin typeface="Courier New"/>
                <a:ea typeface="Courier New"/>
                <a:cs typeface="Courier New"/>
                <a:sym typeface="Courier New"/>
              </a:rPr>
              <a:t>我的</a:t>
            </a:r>
            <a:r>
              <a:rPr lang="zh-CN" altLang="en-US" sz="1200" b="1" dirty="0">
                <a:highlight>
                  <a:srgbClr val="FFFF00"/>
                </a:highlight>
                <a:latin typeface="Courier New"/>
                <a:ea typeface="Courier New"/>
                <a:cs typeface="Courier New"/>
                <a:sym typeface="Courier New"/>
              </a:rPr>
              <a:t>主页</a:t>
            </a:r>
            <a:endParaRPr sz="1200" b="1" dirty="0">
              <a:highlight>
                <a:srgbClr val="FFFF00"/>
              </a:highlight>
              <a:latin typeface="Courier New"/>
              <a:ea typeface="Courier New"/>
              <a:cs typeface="Courier New"/>
              <a:sym typeface="Courier New"/>
            </a:endParaRPr>
          </a:p>
          <a:p>
            <a:pPr marL="457200" lvl="0" indent="0" algn="l" rtl="0">
              <a:spcBef>
                <a:spcPts val="0"/>
              </a:spcBef>
              <a:spcAft>
                <a:spcPts val="0"/>
              </a:spcAft>
              <a:buNone/>
            </a:pPr>
            <a:r>
              <a:rPr lang="en" sz="1200" b="1" dirty="0">
                <a:latin typeface="Courier New"/>
                <a:ea typeface="Courier New"/>
                <a:cs typeface="Courier New"/>
                <a:sym typeface="Courier New"/>
              </a:rPr>
              <a:t> &lt;/h1&gt;</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  }</a:t>
            </a:r>
            <a:endParaRPr sz="1200" b="1" dirty="0">
              <a:latin typeface="Courier New"/>
              <a:ea typeface="Courier New"/>
              <a:cs typeface="Courier New"/>
              <a:sym typeface="Courier New"/>
            </a:endParaRPr>
          </a:p>
          <a:p>
            <a:pPr marL="0" lvl="0" indent="0" algn="l" rtl="0">
              <a:spcBef>
                <a:spcPts val="0"/>
              </a:spcBef>
              <a:spcAft>
                <a:spcPts val="0"/>
              </a:spcAft>
              <a:buNone/>
            </a:pPr>
            <a:r>
              <a:rPr lang="en" sz="1200" b="1" dirty="0">
                <a:latin typeface="Courier New"/>
                <a:ea typeface="Courier New"/>
                <a:cs typeface="Courier New"/>
                <a:sym typeface="Courier New"/>
              </a:rPr>
              <a:t>}</a:t>
            </a:r>
            <a:endParaRPr sz="1200" b="1"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200" b="1" dirty="0">
              <a:latin typeface="Courier New"/>
              <a:ea typeface="Courier New"/>
              <a:cs typeface="Courier New"/>
              <a:sym typeface="Courier New"/>
            </a:endParaRPr>
          </a:p>
        </p:txBody>
      </p:sp>
      <p:sp>
        <p:nvSpPr>
          <p:cNvPr id="538" name="Google Shape;538;p73"/>
          <p:cNvSpPr txBox="1">
            <a:spLocks noGrp="1"/>
          </p:cNvSpPr>
          <p:nvPr>
            <p:ph type="body" idx="1"/>
          </p:nvPr>
        </p:nvSpPr>
        <p:spPr>
          <a:xfrm>
            <a:off x="4832400" y="1257300"/>
            <a:ext cx="3999900" cy="35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ltLang="en-US" sz="1200" b="1" dirty="0">
                <a:solidFill>
                  <a:srgbClr val="000000"/>
                </a:solidFill>
                <a:latin typeface="Courier New"/>
                <a:ea typeface="Courier New"/>
                <a:cs typeface="Courier New"/>
                <a:sym typeface="Courier New"/>
              </a:rPr>
              <a:t>显示指定的文本</a:t>
            </a:r>
            <a:endParaRPr lang="en-US" altLang="zh-CN" sz="1200" b="1" dirty="0">
              <a:solidFill>
                <a:srgbClr val="000000"/>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Title</a:t>
            </a:r>
            <a:r>
              <a:rPr lang="en" sz="1200" b="1" dirty="0">
                <a:solidFill>
                  <a:srgbClr val="000000"/>
                </a:solidFill>
                <a:latin typeface="Courier New"/>
                <a:ea typeface="Courier New"/>
                <a:cs typeface="Courier New"/>
                <a:sym typeface="Courier New"/>
              </a:rPr>
              <a:t> extends </a:t>
            </a:r>
            <a:r>
              <a:rPr lang="en" sz="1200" b="1" dirty="0" err="1">
                <a:solidFill>
                  <a:srgbClr val="000000"/>
                </a:solidFill>
                <a:latin typeface="Courier New"/>
                <a:ea typeface="Courier New"/>
                <a:cs typeface="Courier New"/>
                <a:sym typeface="Courier New"/>
              </a:rPr>
              <a:t>React.Component</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return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&lt;h1 </a:t>
            </a:r>
            <a:r>
              <a:rPr lang="en" sz="1200" b="1" dirty="0" err="1">
                <a:solidFill>
                  <a:srgbClr val="980000"/>
                </a:solidFill>
                <a:latin typeface="Courier New"/>
                <a:ea typeface="Courier New"/>
                <a:cs typeface="Courier New"/>
                <a:sym typeface="Courier New"/>
              </a:rPr>
              <a:t>className</a:t>
            </a:r>
            <a:r>
              <a:rPr lang="en" sz="1200" b="1" dirty="0">
                <a:solidFill>
                  <a:srgbClr val="000000"/>
                </a:solidFill>
                <a:latin typeface="Courier New"/>
                <a:ea typeface="Courier New"/>
                <a:cs typeface="Courier New"/>
                <a:sym typeface="Courier New"/>
              </a:rPr>
              <a:t>="title"&gt;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        </a:t>
            </a:r>
            <a:r>
              <a:rPr lang="en" sz="1200" b="1" dirty="0">
                <a:solidFill>
                  <a:srgbClr val="000000"/>
                </a:solidFill>
                <a:highlight>
                  <a:srgbClr val="FFFF00"/>
                </a:highlight>
                <a:latin typeface="Courier New"/>
                <a:ea typeface="Courier New"/>
                <a:cs typeface="Courier New"/>
                <a:sym typeface="Courier New"/>
              </a:rPr>
              <a:t>{</a:t>
            </a:r>
            <a:r>
              <a:rPr lang="en" sz="1200" b="1" dirty="0" err="1">
                <a:solidFill>
                  <a:srgbClr val="000000"/>
                </a:solidFill>
                <a:highlight>
                  <a:srgbClr val="FFFF00"/>
                </a:highlight>
                <a:latin typeface="Courier New"/>
                <a:ea typeface="Courier New"/>
                <a:cs typeface="Courier New"/>
                <a:sym typeface="Courier New"/>
              </a:rPr>
              <a:t>this.props</a:t>
            </a:r>
            <a:r>
              <a:rPr lang="en" sz="1200" b="1" dirty="0">
                <a:solidFill>
                  <a:srgbClr val="000000"/>
                </a:solidFill>
                <a:highlight>
                  <a:srgbClr val="FFFF00"/>
                </a:highlight>
                <a:latin typeface="Courier New"/>
                <a:ea typeface="Courier New"/>
                <a:cs typeface="Courier New"/>
                <a:sym typeface="Courier New"/>
              </a:rPr>
              <a:t>.</a:t>
            </a:r>
            <a:r>
              <a:rPr lang="zh-CN" altLang="en" sz="1200" b="1" dirty="0">
                <a:solidFill>
                  <a:srgbClr val="000000"/>
                </a:solidFill>
                <a:highlight>
                  <a:srgbClr val="FFFF00"/>
                </a:highlight>
                <a:latin typeface="Courier New"/>
                <a:ea typeface="Courier New"/>
                <a:cs typeface="Courier New"/>
                <a:sym typeface="Courier New"/>
              </a:rPr>
              <a:t>标题</a:t>
            </a:r>
            <a:r>
              <a:rPr lang="en" sz="1200" b="1" dirty="0">
                <a:solidFill>
                  <a:srgbClr val="000000"/>
                </a:solidFill>
                <a:highlight>
                  <a:srgbClr val="FFFF00"/>
                </a:highlight>
                <a:latin typeface="Courier New"/>
                <a:ea typeface="Courier New"/>
                <a:cs typeface="Courier New"/>
                <a:sym typeface="Courier New"/>
              </a:rPr>
              <a:t>}</a:t>
            </a:r>
            <a:endParaRPr sz="1200" b="1" dirty="0">
              <a:solidFill>
                <a:srgbClr val="000000"/>
              </a:solidFill>
              <a:highlight>
                <a:srgbClr val="FFFF00"/>
              </a:highlight>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&lt;/h1&gt;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 sz="1200" b="1" dirty="0">
                <a:solidFill>
                  <a:srgbClr val="000000"/>
                </a:solidFill>
                <a:latin typeface="Courier New"/>
                <a:ea typeface="Courier New"/>
                <a:cs typeface="Courier New"/>
                <a:sym typeface="Courier New"/>
              </a:rPr>
              <a:t>  }</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00"/>
                </a:solidFill>
                <a:latin typeface="Courier New"/>
                <a:ea typeface="Courier New"/>
                <a:cs typeface="Courier New"/>
                <a:sym typeface="Courier New"/>
              </a:rPr>
              <a:t>}</a:t>
            </a: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1200" b="1" dirty="0">
              <a:solidFill>
                <a:srgbClr val="000000"/>
              </a:solidFill>
              <a:latin typeface="Courier New"/>
              <a:ea typeface="Courier New"/>
              <a:cs typeface="Courier New"/>
              <a:sym typeface="Courier New"/>
            </a:endParaRPr>
          </a:p>
          <a:p>
            <a:pPr marL="0" lvl="0" indent="0" algn="l" rtl="0">
              <a:spcBef>
                <a:spcPts val="0"/>
              </a:spcBef>
              <a:spcAft>
                <a:spcPts val="0"/>
              </a:spcAft>
              <a:buNone/>
            </a:pPr>
            <a:endParaRPr dirty="0"/>
          </a:p>
        </p:txBody>
      </p:sp>
      <p:sp>
        <p:nvSpPr>
          <p:cNvPr id="539" name="Google Shape;539;p73"/>
          <p:cNvSpPr txBox="1"/>
          <p:nvPr/>
        </p:nvSpPr>
        <p:spPr>
          <a:xfrm>
            <a:off x="4572000" y="4323300"/>
            <a:ext cx="36897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3"/>
              </a:rPr>
              <a:t>https://repl.it/@sayri/SimplePropsExample</a:t>
            </a:r>
            <a:endParaRPr>
              <a:latin typeface="Helvetica Neue"/>
              <a:ea typeface="Helvetica Neue"/>
              <a:cs typeface="Helvetica Neue"/>
              <a:sym typeface="Helvetica Neue"/>
            </a:endParaRPr>
          </a:p>
        </p:txBody>
      </p:sp>
      <p:sp>
        <p:nvSpPr>
          <p:cNvPr id="540" name="Google Shape;540;p73"/>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4"/>
        <p:cNvGrpSpPr/>
        <p:nvPr/>
      </p:nvGrpSpPr>
      <p:grpSpPr>
        <a:xfrm>
          <a:off x="0" y="0"/>
          <a:ext cx="0" cy="0"/>
          <a:chOff x="0" y="0"/>
          <a:chExt cx="0" cy="0"/>
        </a:xfrm>
      </p:grpSpPr>
      <p:sp>
        <p:nvSpPr>
          <p:cNvPr id="545" name="Google Shape;545;p74"/>
          <p:cNvSpPr/>
          <p:nvPr/>
        </p:nvSpPr>
        <p:spPr>
          <a:xfrm>
            <a:off x="378150" y="1257300"/>
            <a:ext cx="8387700" cy="32319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例</a:t>
            </a:r>
            <a:endParaRPr dirty="0"/>
          </a:p>
        </p:txBody>
      </p:sp>
      <p:pic>
        <p:nvPicPr>
          <p:cNvPr id="547" name="Google Shape;547;p74"/>
          <p:cNvPicPr preferRelativeResize="0"/>
          <p:nvPr/>
        </p:nvPicPr>
        <p:blipFill>
          <a:blip r:embed="rId3">
            <a:alphaModFix/>
          </a:blip>
          <a:stretch>
            <a:fillRect/>
          </a:stretch>
        </p:blipFill>
        <p:spPr>
          <a:xfrm>
            <a:off x="477956" y="1344938"/>
            <a:ext cx="8136034" cy="3062989"/>
          </a:xfrm>
          <a:prstGeom prst="rect">
            <a:avLst/>
          </a:prstGeom>
          <a:noFill/>
          <a:ln>
            <a:noFill/>
          </a:ln>
        </p:spPr>
      </p:pic>
      <p:sp>
        <p:nvSpPr>
          <p:cNvPr id="548" name="Google Shape;548;p74"/>
          <p:cNvSpPr/>
          <p:nvPr/>
        </p:nvSpPr>
        <p:spPr>
          <a:xfrm>
            <a:off x="1784638" y="1654474"/>
            <a:ext cx="6829200" cy="27549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4"/>
          <p:cNvSpPr/>
          <p:nvPr/>
        </p:nvSpPr>
        <p:spPr>
          <a:xfrm>
            <a:off x="461821" y="1654474"/>
            <a:ext cx="1270800" cy="27549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4"/>
          <p:cNvSpPr/>
          <p:nvPr/>
        </p:nvSpPr>
        <p:spPr>
          <a:xfrm>
            <a:off x="478016" y="1344938"/>
            <a:ext cx="8136000" cy="258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4"/>
          <p:cNvSpPr/>
          <p:nvPr/>
        </p:nvSpPr>
        <p:spPr>
          <a:xfrm>
            <a:off x="1836698" y="1654474"/>
            <a:ext cx="6738000" cy="12342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4"/>
          <p:cNvSpPr/>
          <p:nvPr/>
        </p:nvSpPr>
        <p:spPr>
          <a:xfrm>
            <a:off x="1830173" y="2939819"/>
            <a:ext cx="6738000" cy="1416900"/>
          </a:xfrm>
          <a:prstGeom prst="rect">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4"/>
          <p:cNvSpPr/>
          <p:nvPr/>
        </p:nvSpPr>
        <p:spPr>
          <a:xfrm>
            <a:off x="2293281" y="3195001"/>
            <a:ext cx="11889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4"/>
          <p:cNvSpPr/>
          <p:nvPr/>
        </p:nvSpPr>
        <p:spPr>
          <a:xfrm>
            <a:off x="3482306"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4"/>
          <p:cNvSpPr/>
          <p:nvPr/>
        </p:nvSpPr>
        <p:spPr>
          <a:xfrm>
            <a:off x="4636765"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4"/>
          <p:cNvSpPr/>
          <p:nvPr/>
        </p:nvSpPr>
        <p:spPr>
          <a:xfrm>
            <a:off x="5761671"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4"/>
          <p:cNvSpPr/>
          <p:nvPr/>
        </p:nvSpPr>
        <p:spPr>
          <a:xfrm>
            <a:off x="6916131"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4"/>
          <p:cNvSpPr/>
          <p:nvPr/>
        </p:nvSpPr>
        <p:spPr>
          <a:xfrm>
            <a:off x="502675" y="1654474"/>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4"/>
          <p:cNvSpPr/>
          <p:nvPr/>
        </p:nvSpPr>
        <p:spPr>
          <a:xfrm>
            <a:off x="502675" y="1885762"/>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4"/>
          <p:cNvSpPr/>
          <p:nvPr/>
        </p:nvSpPr>
        <p:spPr>
          <a:xfrm>
            <a:off x="502675" y="2117051"/>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4"/>
          <p:cNvSpPr/>
          <p:nvPr/>
        </p:nvSpPr>
        <p:spPr>
          <a:xfrm>
            <a:off x="502675" y="2523078"/>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4"/>
          <p:cNvSpPr/>
          <p:nvPr/>
        </p:nvSpPr>
        <p:spPr>
          <a:xfrm>
            <a:off x="502675" y="272334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4"/>
          <p:cNvSpPr/>
          <p:nvPr/>
        </p:nvSpPr>
        <p:spPr>
          <a:xfrm>
            <a:off x="502675" y="2929105"/>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4"/>
          <p:cNvSpPr/>
          <p:nvPr/>
        </p:nvSpPr>
        <p:spPr>
          <a:xfrm>
            <a:off x="502675" y="313580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4"/>
          <p:cNvSpPr/>
          <p:nvPr/>
        </p:nvSpPr>
        <p:spPr>
          <a:xfrm>
            <a:off x="502675" y="3335133"/>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4"/>
          <p:cNvSpPr/>
          <p:nvPr/>
        </p:nvSpPr>
        <p:spPr>
          <a:xfrm>
            <a:off x="502675" y="354826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4"/>
          <p:cNvSpPr/>
          <p:nvPr/>
        </p:nvSpPr>
        <p:spPr>
          <a:xfrm>
            <a:off x="502675" y="3741160"/>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4"/>
          <p:cNvSpPr/>
          <p:nvPr/>
        </p:nvSpPr>
        <p:spPr>
          <a:xfrm>
            <a:off x="502675" y="396072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4"/>
          <p:cNvSpPr/>
          <p:nvPr/>
        </p:nvSpPr>
        <p:spPr>
          <a:xfrm>
            <a:off x="517026" y="4180292"/>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4"/>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4"/>
        <p:cNvGrpSpPr/>
        <p:nvPr/>
      </p:nvGrpSpPr>
      <p:grpSpPr>
        <a:xfrm>
          <a:off x="0" y="0"/>
          <a:ext cx="0" cy="0"/>
          <a:chOff x="0" y="0"/>
          <a:chExt cx="0" cy="0"/>
        </a:xfrm>
      </p:grpSpPr>
      <p:sp>
        <p:nvSpPr>
          <p:cNvPr id="575" name="Google Shape;575;p75"/>
          <p:cNvSpPr/>
          <p:nvPr/>
        </p:nvSpPr>
        <p:spPr>
          <a:xfrm>
            <a:off x="1673550" y="1257300"/>
            <a:ext cx="8387700" cy="32319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例</a:t>
            </a:r>
            <a:endParaRPr dirty="0"/>
          </a:p>
        </p:txBody>
      </p:sp>
      <p:pic>
        <p:nvPicPr>
          <p:cNvPr id="577" name="Google Shape;577;p75"/>
          <p:cNvPicPr preferRelativeResize="0"/>
          <p:nvPr/>
        </p:nvPicPr>
        <p:blipFill>
          <a:blip r:embed="rId3">
            <a:alphaModFix/>
          </a:blip>
          <a:stretch>
            <a:fillRect/>
          </a:stretch>
        </p:blipFill>
        <p:spPr>
          <a:xfrm>
            <a:off x="1773356" y="1344938"/>
            <a:ext cx="8136034" cy="3062989"/>
          </a:xfrm>
          <a:prstGeom prst="rect">
            <a:avLst/>
          </a:prstGeom>
          <a:noFill/>
          <a:ln>
            <a:noFill/>
          </a:ln>
        </p:spPr>
      </p:pic>
      <p:sp>
        <p:nvSpPr>
          <p:cNvPr id="578" name="Google Shape;578;p75"/>
          <p:cNvSpPr/>
          <p:nvPr/>
        </p:nvSpPr>
        <p:spPr>
          <a:xfrm>
            <a:off x="3080038" y="1654474"/>
            <a:ext cx="6829200" cy="27549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5"/>
          <p:cNvSpPr/>
          <p:nvPr/>
        </p:nvSpPr>
        <p:spPr>
          <a:xfrm>
            <a:off x="1757221" y="1654474"/>
            <a:ext cx="1270800" cy="27549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5"/>
          <p:cNvSpPr/>
          <p:nvPr/>
        </p:nvSpPr>
        <p:spPr>
          <a:xfrm>
            <a:off x="1773416" y="1344938"/>
            <a:ext cx="8136000" cy="258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5"/>
          <p:cNvSpPr/>
          <p:nvPr/>
        </p:nvSpPr>
        <p:spPr>
          <a:xfrm>
            <a:off x="3132098" y="1654474"/>
            <a:ext cx="6738000" cy="12342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5"/>
          <p:cNvSpPr/>
          <p:nvPr/>
        </p:nvSpPr>
        <p:spPr>
          <a:xfrm>
            <a:off x="3125573" y="2939819"/>
            <a:ext cx="6738000" cy="1416900"/>
          </a:xfrm>
          <a:prstGeom prst="rect">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5"/>
          <p:cNvSpPr/>
          <p:nvPr/>
        </p:nvSpPr>
        <p:spPr>
          <a:xfrm>
            <a:off x="3588681" y="3195001"/>
            <a:ext cx="11889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5"/>
          <p:cNvSpPr/>
          <p:nvPr/>
        </p:nvSpPr>
        <p:spPr>
          <a:xfrm>
            <a:off x="4777706"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5"/>
          <p:cNvSpPr/>
          <p:nvPr/>
        </p:nvSpPr>
        <p:spPr>
          <a:xfrm>
            <a:off x="5932165"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5"/>
          <p:cNvSpPr/>
          <p:nvPr/>
        </p:nvSpPr>
        <p:spPr>
          <a:xfrm>
            <a:off x="7057071"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5"/>
          <p:cNvSpPr/>
          <p:nvPr/>
        </p:nvSpPr>
        <p:spPr>
          <a:xfrm>
            <a:off x="8211531" y="3195001"/>
            <a:ext cx="1125000" cy="1143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5"/>
          <p:cNvSpPr/>
          <p:nvPr/>
        </p:nvSpPr>
        <p:spPr>
          <a:xfrm>
            <a:off x="1798075" y="1654474"/>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5"/>
          <p:cNvSpPr/>
          <p:nvPr/>
        </p:nvSpPr>
        <p:spPr>
          <a:xfrm>
            <a:off x="1798075" y="1885762"/>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5"/>
          <p:cNvSpPr/>
          <p:nvPr/>
        </p:nvSpPr>
        <p:spPr>
          <a:xfrm>
            <a:off x="1798075" y="2117051"/>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5"/>
          <p:cNvSpPr/>
          <p:nvPr/>
        </p:nvSpPr>
        <p:spPr>
          <a:xfrm>
            <a:off x="1798075" y="2510778"/>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5"/>
          <p:cNvSpPr/>
          <p:nvPr/>
        </p:nvSpPr>
        <p:spPr>
          <a:xfrm>
            <a:off x="1798075" y="272334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5"/>
          <p:cNvSpPr/>
          <p:nvPr/>
        </p:nvSpPr>
        <p:spPr>
          <a:xfrm>
            <a:off x="1798075" y="2929105"/>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5"/>
          <p:cNvSpPr/>
          <p:nvPr/>
        </p:nvSpPr>
        <p:spPr>
          <a:xfrm>
            <a:off x="1798075" y="313580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5"/>
          <p:cNvSpPr/>
          <p:nvPr/>
        </p:nvSpPr>
        <p:spPr>
          <a:xfrm>
            <a:off x="1798075" y="3335133"/>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5"/>
          <p:cNvSpPr/>
          <p:nvPr/>
        </p:nvSpPr>
        <p:spPr>
          <a:xfrm>
            <a:off x="1798075" y="354826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5"/>
          <p:cNvSpPr/>
          <p:nvPr/>
        </p:nvSpPr>
        <p:spPr>
          <a:xfrm>
            <a:off x="1798075" y="3741160"/>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5"/>
          <p:cNvSpPr/>
          <p:nvPr/>
        </p:nvSpPr>
        <p:spPr>
          <a:xfrm>
            <a:off x="1798075" y="3960726"/>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5"/>
          <p:cNvSpPr/>
          <p:nvPr/>
        </p:nvSpPr>
        <p:spPr>
          <a:xfrm>
            <a:off x="1812426" y="4180292"/>
            <a:ext cx="1188900" cy="205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5"/>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cxnSp>
        <p:nvCxnSpPr>
          <p:cNvPr id="601" name="Google Shape;601;p75"/>
          <p:cNvCxnSpPr/>
          <p:nvPr/>
        </p:nvCxnSpPr>
        <p:spPr>
          <a:xfrm rot="10800000">
            <a:off x="656250" y="2631700"/>
            <a:ext cx="1397700" cy="3300"/>
          </a:xfrm>
          <a:prstGeom prst="straightConnector1">
            <a:avLst/>
          </a:prstGeom>
          <a:noFill/>
          <a:ln w="38100" cap="flat" cmpd="sng">
            <a:solidFill>
              <a:srgbClr val="FF0000"/>
            </a:solidFill>
            <a:prstDash val="solid"/>
            <a:round/>
            <a:headEnd type="none" w="med" len="med"/>
            <a:tailEnd type="none" w="med" len="med"/>
          </a:ln>
        </p:spPr>
      </p:cxnSp>
      <p:sp>
        <p:nvSpPr>
          <p:cNvPr id="602" name="Google Shape;602;p75"/>
          <p:cNvSpPr txBox="1"/>
          <p:nvPr/>
        </p:nvSpPr>
        <p:spPr>
          <a:xfrm>
            <a:off x="396538" y="1603538"/>
            <a:ext cx="11250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通过参数传入，</a:t>
            </a:r>
            <a:r>
              <a:rPr lang="zh-CN" altLang="en" dirty="0"/>
              <a:t>指定</a:t>
            </a:r>
            <a:r>
              <a:rPr lang="zh-CN" altLang="en-US" dirty="0"/>
              <a:t>显示文本：“</a:t>
            </a:r>
            <a:r>
              <a:rPr lang="en-US" altLang="zh-CN" dirty="0"/>
              <a:t>Music</a:t>
            </a:r>
            <a:r>
              <a:rPr lang="zh-CN" altLang="en-US" dirty="0"/>
              <a:t>”音乐</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课堂</a:t>
            </a:r>
            <a:r>
              <a:rPr lang="zh-CN" altLang="en" dirty="0"/>
              <a:t>练习</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solidFill>
                  <a:schemeClr val="dk1"/>
                </a:solidFill>
              </a:rPr>
              <a:t>1-number</a:t>
            </a:r>
          </a:p>
          <a:p>
            <a:pPr lvl="1" indent="-381000">
              <a:lnSpc>
                <a:spcPct val="115000"/>
              </a:lnSpc>
              <a:buClr>
                <a:schemeClr val="dk1"/>
              </a:buClr>
              <a:buSzPts val="2400"/>
            </a:pPr>
            <a:r>
              <a:rPr lang="zh-CN" altLang="en-US" sz="2400" dirty="0">
                <a:solidFill>
                  <a:schemeClr val="dk1"/>
                </a:solidFill>
              </a:rPr>
              <a:t>我喜欢的电话号码</a:t>
            </a:r>
            <a:endParaRPr lang="en-US" altLang="zh-CN" sz="2400" dirty="0">
              <a:solidFill>
                <a:schemeClr val="dk1"/>
              </a:solidFill>
            </a:endParaRPr>
          </a:p>
          <a:p>
            <a:pPr indent="-381000">
              <a:lnSpc>
                <a:spcPct val="115000"/>
              </a:lnSpc>
              <a:buClr>
                <a:schemeClr val="dk1"/>
              </a:buClr>
              <a:buSzPts val="2400"/>
            </a:pPr>
            <a:endParaRPr lang="en-US" altLang="zh-CN" sz="2400" dirty="0">
              <a:solidFill>
                <a:schemeClr val="dk1"/>
              </a:solidFill>
            </a:endParaRPr>
          </a:p>
          <a:p>
            <a:pPr marL="76200" indent="0">
              <a:lnSpc>
                <a:spcPct val="115000"/>
              </a:lnSpc>
              <a:buClr>
                <a:schemeClr val="dk1"/>
              </a:buClr>
              <a:buSzPts val="2400"/>
              <a:buNone/>
            </a:pPr>
            <a:endParaRPr lang="en-US" altLang="zh-CN" dirty="0"/>
          </a:p>
          <a:p>
            <a:pPr marL="76200" indent="0">
              <a:lnSpc>
                <a:spcPct val="115000"/>
              </a:lnSpc>
              <a:buClr>
                <a:schemeClr val="dk1"/>
              </a:buClr>
              <a:buSzPts val="2400"/>
              <a:buNone/>
            </a:pPr>
            <a:endParaRPr sz="2400" dirty="0">
              <a:solidFill>
                <a:schemeClr val="dk1"/>
              </a:solidFill>
            </a:endParaRPr>
          </a:p>
        </p:txBody>
      </p:sp>
    </p:spTree>
    <p:extLst>
      <p:ext uri="{BB962C8B-B14F-4D97-AF65-F5344CB8AC3E}">
        <p14:creationId xmlns:p14="http://schemas.microsoft.com/office/powerpoint/2010/main" val="231280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47"/>
        <p:cNvGrpSpPr/>
        <p:nvPr/>
      </p:nvGrpSpPr>
      <p:grpSpPr>
        <a:xfrm>
          <a:off x="0" y="0"/>
          <a:ext cx="0" cy="0"/>
          <a:chOff x="0" y="0"/>
          <a:chExt cx="0" cy="0"/>
        </a:xfrm>
      </p:grpSpPr>
      <p:sp>
        <p:nvSpPr>
          <p:cNvPr id="448" name="Google Shape;448;p60"/>
          <p:cNvSpPr txBox="1">
            <a:spLocks noGrp="1"/>
          </p:cNvSpPr>
          <p:nvPr>
            <p:ph type="subTitle" idx="1"/>
          </p:nvPr>
        </p:nvSpPr>
        <p:spPr>
          <a:xfrm>
            <a:off x="539500" y="1340725"/>
            <a:ext cx="8071500" cy="32910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课堂</a:t>
            </a:r>
            <a:r>
              <a:rPr lang="zh-CN" altLang="en" dirty="0"/>
              <a:t>练习</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indent="-381000">
              <a:lnSpc>
                <a:spcPct val="115000"/>
              </a:lnSpc>
              <a:buClr>
                <a:schemeClr val="dk1"/>
              </a:buClr>
              <a:buSzPts val="2400"/>
            </a:pPr>
            <a:endParaRPr lang="en-US" altLang="zh-CN" sz="2400" dirty="0">
              <a:solidFill>
                <a:schemeClr val="dk1"/>
              </a:solidFill>
            </a:endParaRPr>
          </a:p>
          <a:p>
            <a:pPr indent="-381000">
              <a:lnSpc>
                <a:spcPct val="115000"/>
              </a:lnSpc>
              <a:buClr>
                <a:schemeClr val="dk1"/>
              </a:buClr>
              <a:buSzPts val="2400"/>
            </a:pPr>
            <a:r>
              <a:rPr lang="en-US" altLang="zh-CN" sz="2400" dirty="0">
                <a:solidFill>
                  <a:schemeClr val="dk1"/>
                </a:solidFill>
              </a:rPr>
              <a:t>2-question-props</a:t>
            </a:r>
          </a:p>
          <a:p>
            <a:pPr lvl="1" indent="-381000">
              <a:lnSpc>
                <a:spcPct val="115000"/>
              </a:lnSpc>
              <a:buClr>
                <a:schemeClr val="dk1"/>
              </a:buClr>
              <a:buSzPts val="2400"/>
            </a:pPr>
            <a:r>
              <a:rPr lang="zh-CN" altLang="en-US" sz="2400" dirty="0">
                <a:solidFill>
                  <a:schemeClr val="dk1"/>
                </a:solidFill>
              </a:rPr>
              <a:t>生命的意义</a:t>
            </a:r>
            <a:endParaRPr lang="en-US" altLang="zh-CN" sz="2400" dirty="0">
              <a:solidFill>
                <a:schemeClr val="dk1"/>
              </a:solidFill>
            </a:endParaRPr>
          </a:p>
          <a:p>
            <a:pPr marL="76200" indent="0">
              <a:lnSpc>
                <a:spcPct val="115000"/>
              </a:lnSpc>
              <a:buClr>
                <a:schemeClr val="dk1"/>
              </a:buClr>
              <a:buSzPts val="2400"/>
              <a:buNone/>
            </a:pPr>
            <a:endParaRPr sz="2400" dirty="0">
              <a:solidFill>
                <a:schemeClr val="dk1"/>
              </a:solidFill>
            </a:endParaRPr>
          </a:p>
        </p:txBody>
      </p:sp>
    </p:spTree>
    <p:extLst>
      <p:ext uri="{BB962C8B-B14F-4D97-AF65-F5344CB8AC3E}">
        <p14:creationId xmlns:p14="http://schemas.microsoft.com/office/powerpoint/2010/main" val="200088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课堂</a:t>
            </a:r>
            <a:r>
              <a:rPr lang="zh-CN" altLang="en" dirty="0"/>
              <a:t>练习</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indent="-381000">
              <a:lnSpc>
                <a:spcPct val="115000"/>
              </a:lnSpc>
              <a:buClr>
                <a:schemeClr val="dk1"/>
              </a:buClr>
              <a:buSzPts val="2400"/>
            </a:pPr>
            <a:endParaRPr lang="en-US" altLang="zh-CN" sz="2400" dirty="0">
              <a:solidFill>
                <a:schemeClr val="dk1"/>
              </a:solidFill>
            </a:endParaRPr>
          </a:p>
          <a:p>
            <a:pPr indent="-381000">
              <a:lnSpc>
                <a:spcPct val="115000"/>
              </a:lnSpc>
              <a:buClr>
                <a:schemeClr val="dk1"/>
              </a:buClr>
              <a:buSzPts val="2400"/>
            </a:pPr>
            <a:r>
              <a:rPr lang="en-US" altLang="zh-CN" sz="2400" dirty="0">
                <a:solidFill>
                  <a:schemeClr val="dk1"/>
                </a:solidFill>
              </a:rPr>
              <a:t>3-flag</a:t>
            </a:r>
          </a:p>
          <a:p>
            <a:pPr lvl="1" indent="-381000">
              <a:lnSpc>
                <a:spcPct val="115000"/>
              </a:lnSpc>
              <a:buClr>
                <a:schemeClr val="dk1"/>
              </a:buClr>
              <a:buSzPts val="2400"/>
            </a:pPr>
            <a:r>
              <a:rPr lang="zh-CN" altLang="en-US" sz="2400" dirty="0">
                <a:solidFill>
                  <a:schemeClr val="dk1"/>
                </a:solidFill>
              </a:rPr>
              <a:t>旗子的颜色</a:t>
            </a:r>
            <a:endParaRPr lang="en-US" altLang="zh-CN" sz="2400" dirty="0">
              <a:solidFill>
                <a:schemeClr val="dk1"/>
              </a:solidFill>
            </a:endParaRPr>
          </a:p>
          <a:p>
            <a:pPr lvl="1" indent="-381000">
              <a:lnSpc>
                <a:spcPct val="115000"/>
              </a:lnSpc>
              <a:buClr>
                <a:schemeClr val="dk1"/>
              </a:buClr>
              <a:buSzPts val="2400"/>
            </a:pPr>
            <a:r>
              <a:rPr lang="en-US" altLang="zh-CN" sz="2400" dirty="0">
                <a:solidFill>
                  <a:schemeClr val="dk1"/>
                </a:solidFill>
              </a:rPr>
              <a:t>Component</a:t>
            </a:r>
            <a:r>
              <a:rPr lang="zh-CN" altLang="en-US" sz="2400" dirty="0">
                <a:solidFill>
                  <a:schemeClr val="dk1"/>
                </a:solidFill>
              </a:rPr>
              <a:t>（组件目录）</a:t>
            </a:r>
            <a:endParaRPr lang="en-US" altLang="zh-CN" sz="2400" dirty="0">
              <a:solidFill>
                <a:schemeClr val="dk1"/>
              </a:solidFill>
            </a:endParaRPr>
          </a:p>
          <a:p>
            <a:pPr marL="76200" indent="0">
              <a:lnSpc>
                <a:spcPct val="115000"/>
              </a:lnSpc>
              <a:buClr>
                <a:schemeClr val="dk1"/>
              </a:buClr>
              <a:buSzPts val="2400"/>
              <a:buNone/>
            </a:pPr>
            <a:endParaRPr sz="2400" dirty="0">
              <a:solidFill>
                <a:schemeClr val="dk1"/>
              </a:solidFill>
            </a:endParaRPr>
          </a:p>
        </p:txBody>
      </p:sp>
    </p:spTree>
    <p:extLst>
      <p:ext uri="{BB962C8B-B14F-4D97-AF65-F5344CB8AC3E}">
        <p14:creationId xmlns:p14="http://schemas.microsoft.com/office/powerpoint/2010/main" val="422907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课后</a:t>
            </a:r>
            <a:r>
              <a:rPr lang="zh-CN" altLang="en" dirty="0"/>
              <a:t>练习</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solidFill>
                  <a:schemeClr val="dk1"/>
                </a:solidFill>
              </a:rPr>
              <a:t>4-ex-shopping-cart</a:t>
            </a:r>
          </a:p>
          <a:p>
            <a:pPr lvl="1" indent="-381000">
              <a:lnSpc>
                <a:spcPct val="115000"/>
              </a:lnSpc>
              <a:buClr>
                <a:schemeClr val="dk1"/>
              </a:buClr>
              <a:buSzPts val="2400"/>
            </a:pPr>
            <a:r>
              <a:rPr lang="zh-CN" altLang="en-US" sz="2400" dirty="0">
                <a:solidFill>
                  <a:schemeClr val="dk1"/>
                </a:solidFill>
              </a:rPr>
              <a:t>购物车</a:t>
            </a:r>
            <a:endParaRPr lang="en-US" altLang="zh-CN" sz="2400" dirty="0">
              <a:solidFill>
                <a:schemeClr val="dk1"/>
              </a:solidFill>
            </a:endParaRPr>
          </a:p>
          <a:p>
            <a:pPr lvl="1" indent="-381000">
              <a:lnSpc>
                <a:spcPct val="115000"/>
              </a:lnSpc>
              <a:buClr>
                <a:schemeClr val="dk1"/>
              </a:buClr>
              <a:buSzPts val="2400"/>
            </a:pPr>
            <a:r>
              <a:rPr lang="zh-CN" altLang="en-US" sz="2400" dirty="0">
                <a:solidFill>
                  <a:schemeClr val="dk1"/>
                </a:solidFill>
              </a:rPr>
              <a:t>修改</a:t>
            </a:r>
            <a:r>
              <a:rPr lang="en-US" altLang="zh-CN" sz="2400" dirty="0" err="1">
                <a:solidFill>
                  <a:schemeClr val="dk1"/>
                </a:solidFill>
              </a:rPr>
              <a:t>App.js</a:t>
            </a:r>
            <a:endParaRPr lang="en-US" altLang="zh-CN" sz="2400" dirty="0">
              <a:solidFill>
                <a:schemeClr val="dk1"/>
              </a:solidFill>
            </a:endParaRPr>
          </a:p>
          <a:p>
            <a:pPr lvl="2" indent="-381000">
              <a:lnSpc>
                <a:spcPct val="115000"/>
              </a:lnSpc>
              <a:buClr>
                <a:schemeClr val="dk1"/>
              </a:buClr>
              <a:buSzPts val="2400"/>
            </a:pPr>
            <a:r>
              <a:rPr lang="zh-CN" altLang="en-US" sz="2400" dirty="0">
                <a:solidFill>
                  <a:schemeClr val="dk1"/>
                </a:solidFill>
              </a:rPr>
              <a:t>按照代码中的注释，完成修改</a:t>
            </a:r>
            <a:endParaRPr sz="2400" dirty="0">
              <a:solidFill>
                <a:schemeClr val="dk1"/>
              </a:solidFill>
            </a:endParaRPr>
          </a:p>
        </p:txBody>
      </p:sp>
    </p:spTree>
    <p:extLst>
      <p:ext uri="{BB962C8B-B14F-4D97-AF65-F5344CB8AC3E}">
        <p14:creationId xmlns:p14="http://schemas.microsoft.com/office/powerpoint/2010/main" val="1749331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1"/>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dirty="0"/>
              <a:t>组件数组</a:t>
            </a:r>
            <a:endParaRPr dirty="0"/>
          </a:p>
        </p:txBody>
      </p:sp>
    </p:spTree>
    <p:extLst>
      <p:ext uri="{BB962C8B-B14F-4D97-AF65-F5344CB8AC3E}">
        <p14:creationId xmlns:p14="http://schemas.microsoft.com/office/powerpoint/2010/main" val="274210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组件数组</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solidFill>
                  <a:schemeClr val="dk1"/>
                </a:solidFill>
              </a:rPr>
              <a:t>5-sidebar</a:t>
            </a:r>
          </a:p>
          <a:p>
            <a:pPr lvl="1" indent="-381000">
              <a:lnSpc>
                <a:spcPct val="115000"/>
              </a:lnSpc>
              <a:buClr>
                <a:schemeClr val="dk1"/>
              </a:buClr>
              <a:buSzPts val="2400"/>
            </a:pPr>
            <a:r>
              <a:rPr lang="zh-CN" altLang="en-US" sz="2400" dirty="0">
                <a:solidFill>
                  <a:schemeClr val="dk1"/>
                </a:solidFill>
              </a:rPr>
              <a:t>四种方案</a:t>
            </a:r>
            <a:endParaRPr lang="en-US" altLang="zh-CN" sz="2400" dirty="0">
              <a:solidFill>
                <a:schemeClr val="dk1"/>
              </a:solidFill>
            </a:endParaRPr>
          </a:p>
          <a:p>
            <a:pPr lvl="1" indent="-381000">
              <a:lnSpc>
                <a:spcPct val="115000"/>
              </a:lnSpc>
              <a:buClr>
                <a:schemeClr val="dk1"/>
              </a:buClr>
              <a:buSzPts val="2400"/>
            </a:pPr>
            <a:r>
              <a:rPr lang="en-US" altLang="zh-CN" sz="2400" dirty="0">
                <a:solidFill>
                  <a:schemeClr val="dk1"/>
                </a:solidFill>
              </a:rPr>
              <a:t>hardcode</a:t>
            </a:r>
          </a:p>
          <a:p>
            <a:pPr lvl="1" indent="-381000">
              <a:lnSpc>
                <a:spcPct val="115000"/>
              </a:lnSpc>
              <a:buClr>
                <a:schemeClr val="dk1"/>
              </a:buClr>
              <a:buSzPts val="2400"/>
            </a:pPr>
            <a:r>
              <a:rPr lang="en-US" altLang="zh-CN" sz="2400" dirty="0">
                <a:solidFill>
                  <a:schemeClr val="dk1"/>
                </a:solidFill>
              </a:rPr>
              <a:t>for</a:t>
            </a:r>
          </a:p>
          <a:p>
            <a:pPr lvl="1" indent="-381000">
              <a:lnSpc>
                <a:spcPct val="115000"/>
              </a:lnSpc>
              <a:buClr>
                <a:schemeClr val="dk1"/>
              </a:buClr>
              <a:buSzPts val="2400"/>
            </a:pPr>
            <a:r>
              <a:rPr lang="en-US" altLang="zh-CN" sz="2400" dirty="0">
                <a:solidFill>
                  <a:schemeClr val="dk1"/>
                </a:solidFill>
              </a:rPr>
              <a:t>for</a:t>
            </a:r>
            <a:r>
              <a:rPr lang="zh-CN" altLang="en-US" sz="2400" dirty="0">
                <a:solidFill>
                  <a:schemeClr val="dk1"/>
                </a:solidFill>
              </a:rPr>
              <a:t>组件</a:t>
            </a:r>
            <a:endParaRPr lang="en-US" altLang="zh-CN" sz="2400" dirty="0">
              <a:solidFill>
                <a:schemeClr val="dk1"/>
              </a:solidFill>
            </a:endParaRPr>
          </a:p>
          <a:p>
            <a:pPr lvl="1" indent="-381000">
              <a:lnSpc>
                <a:spcPct val="115000"/>
              </a:lnSpc>
              <a:buClr>
                <a:schemeClr val="dk1"/>
              </a:buClr>
              <a:buSzPts val="2400"/>
            </a:pPr>
            <a:r>
              <a:rPr lang="en-US" altLang="zh-CN" sz="2400" dirty="0">
                <a:solidFill>
                  <a:schemeClr val="dk1"/>
                </a:solidFill>
              </a:rPr>
              <a:t>map</a:t>
            </a:r>
          </a:p>
        </p:txBody>
      </p:sp>
    </p:spTree>
    <p:extLst>
      <p:ext uri="{BB962C8B-B14F-4D97-AF65-F5344CB8AC3E}">
        <p14:creationId xmlns:p14="http://schemas.microsoft.com/office/powerpoint/2010/main" val="3429501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例</a:t>
            </a:r>
            <a:r>
              <a:rPr lang="zh-CN" altLang="en-US" dirty="0"/>
              <a:t>：边栏（</a:t>
            </a:r>
            <a:r>
              <a:rPr lang="en" dirty="0"/>
              <a:t>Sidebar</a:t>
            </a:r>
            <a:r>
              <a:rPr lang="zh-CN" altLang="en-US" dirty="0"/>
              <a:t>）</a:t>
            </a:r>
            <a:endParaRPr dirty="0"/>
          </a:p>
        </p:txBody>
      </p:sp>
      <p:grpSp>
        <p:nvGrpSpPr>
          <p:cNvPr id="608" name="Google Shape;608;p76"/>
          <p:cNvGrpSpPr/>
          <p:nvPr/>
        </p:nvGrpSpPr>
        <p:grpSpPr>
          <a:xfrm>
            <a:off x="6278158" y="1439118"/>
            <a:ext cx="1956689" cy="2555251"/>
            <a:chOff x="3669499" y="2903200"/>
            <a:chExt cx="1310400" cy="2165100"/>
          </a:xfrm>
        </p:grpSpPr>
        <p:sp>
          <p:nvSpPr>
            <p:cNvPr id="609" name="Google Shape;609;p76"/>
            <p:cNvSpPr/>
            <p:nvPr/>
          </p:nvSpPr>
          <p:spPr>
            <a:xfrm>
              <a:off x="3669499" y="2903200"/>
              <a:ext cx="1310400" cy="21651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Trebuchet MS"/>
                <a:ea typeface="Trebuchet MS"/>
                <a:cs typeface="Trebuchet MS"/>
                <a:sym typeface="Trebuchet MS"/>
              </a:endParaRPr>
            </a:p>
          </p:txBody>
        </p:sp>
        <p:sp>
          <p:nvSpPr>
            <p:cNvPr id="610" name="Google Shape;610;p76"/>
            <p:cNvSpPr/>
            <p:nvPr/>
          </p:nvSpPr>
          <p:spPr>
            <a:xfrm>
              <a:off x="3735125" y="29926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SidebarItem</a:t>
              </a:r>
              <a:endParaRPr sz="1200">
                <a:latin typeface="Trebuchet MS"/>
                <a:ea typeface="Trebuchet MS"/>
                <a:cs typeface="Trebuchet MS"/>
                <a:sym typeface="Trebuchet MS"/>
              </a:endParaRPr>
            </a:p>
          </p:txBody>
        </p:sp>
        <p:sp>
          <p:nvSpPr>
            <p:cNvPr id="611" name="Google Shape;611;p76"/>
            <p:cNvSpPr/>
            <p:nvPr/>
          </p:nvSpPr>
          <p:spPr>
            <a:xfrm>
              <a:off x="3735200" y="35219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SidebarItem</a:t>
              </a:r>
              <a:endParaRPr sz="1200">
                <a:latin typeface="Trebuchet MS"/>
                <a:ea typeface="Trebuchet MS"/>
                <a:cs typeface="Trebuchet MS"/>
                <a:sym typeface="Trebuchet MS"/>
              </a:endParaRPr>
            </a:p>
          </p:txBody>
        </p:sp>
        <p:sp>
          <p:nvSpPr>
            <p:cNvPr id="612" name="Google Shape;612;p76"/>
            <p:cNvSpPr/>
            <p:nvPr/>
          </p:nvSpPr>
          <p:spPr>
            <a:xfrm>
              <a:off x="3735125" y="40511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SidebarItem</a:t>
              </a:r>
              <a:endParaRPr sz="1200">
                <a:latin typeface="Trebuchet MS"/>
                <a:ea typeface="Trebuchet MS"/>
                <a:cs typeface="Trebuchet MS"/>
                <a:sym typeface="Trebuchet MS"/>
              </a:endParaRPr>
            </a:p>
          </p:txBody>
        </p:sp>
        <p:sp>
          <p:nvSpPr>
            <p:cNvPr id="613" name="Google Shape;613;p76"/>
            <p:cNvSpPr/>
            <p:nvPr/>
          </p:nvSpPr>
          <p:spPr>
            <a:xfrm>
              <a:off x="3735125" y="45804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SidebarItem</a:t>
              </a:r>
              <a:endParaRPr sz="1200">
                <a:latin typeface="Trebuchet MS"/>
                <a:ea typeface="Trebuchet MS"/>
                <a:cs typeface="Trebuchet MS"/>
                <a:sym typeface="Trebuchet MS"/>
              </a:endParaRPr>
            </a:p>
          </p:txBody>
        </p:sp>
      </p:grpSp>
      <p:sp>
        <p:nvSpPr>
          <p:cNvPr id="614" name="Google Shape;614;p76"/>
          <p:cNvSpPr txBox="1"/>
          <p:nvPr/>
        </p:nvSpPr>
        <p:spPr>
          <a:xfrm>
            <a:off x="514289" y="1088175"/>
            <a:ext cx="4397700" cy="33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class </a:t>
            </a:r>
            <a:r>
              <a:rPr lang="en" sz="1200" b="1" dirty="0">
                <a:solidFill>
                  <a:srgbClr val="9900FF"/>
                </a:solidFill>
                <a:latin typeface="Courier New"/>
                <a:ea typeface="Courier New"/>
                <a:cs typeface="Courier New"/>
                <a:sym typeface="Courier New"/>
              </a:rPr>
              <a:t>Sidebar</a:t>
            </a:r>
            <a:r>
              <a:rPr lang="en" sz="1200" b="1" dirty="0">
                <a:solidFill>
                  <a:srgbClr val="3F3B39"/>
                </a:solidFill>
                <a:latin typeface="Courier New"/>
                <a:ea typeface="Courier New"/>
                <a:cs typeface="Courier New"/>
                <a:sym typeface="Courier New"/>
              </a:rPr>
              <a:t> extends </a:t>
            </a:r>
            <a:r>
              <a:rPr lang="en" sz="1200" b="1" dirty="0" err="1">
                <a:solidFill>
                  <a:srgbClr val="3F3B39"/>
                </a:solidFill>
                <a:latin typeface="Courier New"/>
                <a:ea typeface="Courier New"/>
                <a:cs typeface="Courier New"/>
                <a:sym typeface="Courier New"/>
              </a:rPr>
              <a:t>React.Component</a:t>
            </a: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return (</a:t>
            </a:r>
            <a:endParaRPr sz="1200" b="1" dirty="0">
              <a:solidFill>
                <a:srgbClr val="3F3B39"/>
              </a:solidFill>
              <a:latin typeface="Courier New"/>
              <a:ea typeface="Courier New"/>
              <a:cs typeface="Courier New"/>
              <a:sym typeface="Courier New"/>
            </a:endParaRPr>
          </a:p>
          <a:p>
            <a:pPr marL="457200" lvl="0" indent="457200" algn="l" rtl="0">
              <a:spcBef>
                <a:spcPts val="0"/>
              </a:spcBef>
              <a:spcAft>
                <a:spcPts val="0"/>
              </a:spcAft>
              <a:buNone/>
            </a:pPr>
            <a:r>
              <a:rPr lang="en" sz="1200" b="1" dirty="0">
                <a:solidFill>
                  <a:srgbClr val="3F3B39"/>
                </a:solidFill>
                <a:latin typeface="Courier New"/>
                <a:ea typeface="Courier New"/>
                <a:cs typeface="Courier New"/>
                <a:sym typeface="Courier New"/>
              </a:rPr>
              <a:t>&lt;div </a:t>
            </a:r>
            <a:r>
              <a:rPr lang="en" sz="1200" b="1" dirty="0" err="1">
                <a:solidFill>
                  <a:srgbClr val="980000"/>
                </a:solidFill>
                <a:latin typeface="Courier New"/>
                <a:ea typeface="Courier New"/>
                <a:cs typeface="Courier New"/>
                <a:sym typeface="Courier New"/>
              </a:rPr>
              <a:t>className</a:t>
            </a:r>
            <a:r>
              <a:rPr lang="en" sz="1200" b="1" dirty="0">
                <a:solidFill>
                  <a:srgbClr val="3F3B39"/>
                </a:solidFill>
                <a:latin typeface="Courier New"/>
                <a:ea typeface="Courier New"/>
                <a:cs typeface="Courier New"/>
                <a:sym typeface="Courier New"/>
              </a:rPr>
              <a:t>="sidebar"&gt;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&lt;</a:t>
            </a:r>
            <a:r>
              <a:rPr lang="en" sz="1200" b="1" dirty="0" err="1">
                <a:solidFill>
                  <a:srgbClr val="3F3B39"/>
                </a:solidFill>
                <a:latin typeface="Courier New"/>
                <a:ea typeface="Courier New"/>
                <a:cs typeface="Courier New"/>
                <a:sym typeface="Courier New"/>
              </a:rPr>
              <a:t>SidebarItem</a:t>
            </a:r>
            <a:r>
              <a:rPr lang="en" sz="1200" b="1" dirty="0">
                <a:solidFill>
                  <a:srgbClr val="3F3B39"/>
                </a:solidFill>
                <a:latin typeface="Courier New"/>
                <a:ea typeface="Courier New"/>
                <a:cs typeface="Courier New"/>
                <a:sym typeface="Courier New"/>
              </a:rPr>
              <a:t> /&gt;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&lt;</a:t>
            </a:r>
            <a:r>
              <a:rPr lang="en" sz="1200" b="1" dirty="0" err="1">
                <a:solidFill>
                  <a:srgbClr val="3F3B39"/>
                </a:solidFill>
                <a:latin typeface="Courier New"/>
                <a:ea typeface="Courier New"/>
                <a:cs typeface="Courier New"/>
                <a:sym typeface="Courier New"/>
              </a:rPr>
              <a:t>SidebarItem</a:t>
            </a:r>
            <a:r>
              <a:rPr lang="en" sz="1200" b="1" dirty="0">
                <a:solidFill>
                  <a:srgbClr val="3F3B39"/>
                </a:solidFill>
                <a:latin typeface="Courier New"/>
                <a:ea typeface="Courier New"/>
                <a:cs typeface="Courier New"/>
                <a:sym typeface="Courier New"/>
              </a:rPr>
              <a:t> /&gt;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&lt;/div&gt;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class </a:t>
            </a:r>
            <a:r>
              <a:rPr lang="en" sz="1200" b="1" dirty="0" err="1">
                <a:solidFill>
                  <a:srgbClr val="9900FF"/>
                </a:solidFill>
                <a:latin typeface="Courier New"/>
                <a:ea typeface="Courier New"/>
                <a:cs typeface="Courier New"/>
                <a:sym typeface="Courier New"/>
              </a:rPr>
              <a:t>SidebarItem</a:t>
            </a:r>
            <a:r>
              <a:rPr lang="en" sz="1200" b="1" dirty="0">
                <a:solidFill>
                  <a:srgbClr val="3F3B39"/>
                </a:solidFill>
                <a:latin typeface="Courier New"/>
                <a:ea typeface="Courier New"/>
                <a:cs typeface="Courier New"/>
                <a:sym typeface="Courier New"/>
              </a:rPr>
              <a:t> extends </a:t>
            </a:r>
            <a:r>
              <a:rPr lang="en" sz="1200" b="1" dirty="0" err="1">
                <a:solidFill>
                  <a:srgbClr val="3F3B39"/>
                </a:solidFill>
                <a:latin typeface="Courier New"/>
                <a:ea typeface="Courier New"/>
                <a:cs typeface="Courier New"/>
                <a:sym typeface="Courier New"/>
              </a:rPr>
              <a:t>React.Component</a:t>
            </a: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r>
              <a:rPr lang="en" sz="1200" b="1" dirty="0">
                <a:solidFill>
                  <a:srgbClr val="0000FF"/>
                </a:solidFill>
                <a:latin typeface="Courier New"/>
                <a:ea typeface="Courier New"/>
                <a:cs typeface="Courier New"/>
                <a:sym typeface="Courier New"/>
              </a:rPr>
              <a:t>render()</a:t>
            </a: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return (</a:t>
            </a:r>
            <a:endParaRPr sz="1200" b="1" dirty="0">
              <a:solidFill>
                <a:srgbClr val="3F3B39"/>
              </a:solidFill>
              <a:latin typeface="Courier New"/>
              <a:ea typeface="Courier New"/>
              <a:cs typeface="Courier New"/>
              <a:sym typeface="Courier New"/>
            </a:endParaRPr>
          </a:p>
          <a:p>
            <a:pPr marL="457200" lvl="0" indent="457200" algn="l" rtl="0">
              <a:spcBef>
                <a:spcPts val="0"/>
              </a:spcBef>
              <a:spcAft>
                <a:spcPts val="0"/>
              </a:spcAft>
              <a:buNone/>
            </a:pPr>
            <a:r>
              <a:rPr lang="en" sz="1200" b="1" dirty="0">
                <a:solidFill>
                  <a:srgbClr val="3F3B39"/>
                </a:solidFill>
                <a:latin typeface="Courier New"/>
                <a:ea typeface="Courier New"/>
                <a:cs typeface="Courier New"/>
                <a:sym typeface="Courier New"/>
              </a:rPr>
              <a:t>&lt;div </a:t>
            </a:r>
            <a:r>
              <a:rPr lang="en" sz="1200" b="1" dirty="0" err="1">
                <a:solidFill>
                  <a:srgbClr val="980000"/>
                </a:solidFill>
                <a:latin typeface="Courier New"/>
                <a:ea typeface="Courier New"/>
                <a:cs typeface="Courier New"/>
                <a:sym typeface="Courier New"/>
              </a:rPr>
              <a:t>className</a:t>
            </a:r>
            <a:r>
              <a:rPr lang="en" sz="1200" b="1" dirty="0">
                <a:solidFill>
                  <a:srgbClr val="3F3B39"/>
                </a:solidFill>
                <a:latin typeface="Courier New"/>
                <a:ea typeface="Courier New"/>
                <a:cs typeface="Courier New"/>
                <a:sym typeface="Courier New"/>
              </a:rPr>
              <a:t>="sidebar-item"&gt;</a:t>
            </a:r>
            <a:endParaRPr sz="1200" b="1" dirty="0">
              <a:solidFill>
                <a:srgbClr val="3F3B39"/>
              </a:solidFill>
              <a:latin typeface="Courier New"/>
              <a:ea typeface="Courier New"/>
              <a:cs typeface="Courier New"/>
              <a:sym typeface="Courier New"/>
            </a:endParaRPr>
          </a:p>
          <a:p>
            <a:pPr marL="914400" lvl="0" indent="457200" algn="l" rtl="0">
              <a:spcBef>
                <a:spcPts val="0"/>
              </a:spcBef>
              <a:spcAft>
                <a:spcPts val="0"/>
              </a:spcAft>
              <a:buNone/>
            </a:pPr>
            <a:r>
              <a:rPr lang="en" sz="1200" b="1" dirty="0" err="1">
                <a:solidFill>
                  <a:srgbClr val="3F3B39"/>
                </a:solidFill>
                <a:latin typeface="Courier New"/>
                <a:ea typeface="Courier New"/>
                <a:cs typeface="Courier New"/>
                <a:sym typeface="Courier New"/>
              </a:rPr>
              <a:t>SidebarItem</a:t>
            </a:r>
            <a:endParaRPr sz="1200" b="1" dirty="0">
              <a:solidFill>
                <a:srgbClr val="3F3B39"/>
              </a:solidFill>
              <a:latin typeface="Courier New"/>
              <a:ea typeface="Courier New"/>
              <a:cs typeface="Courier New"/>
              <a:sym typeface="Courier New"/>
            </a:endParaRPr>
          </a:p>
          <a:p>
            <a:pPr marL="914400" lvl="0" indent="0" algn="l" rtl="0">
              <a:spcBef>
                <a:spcPts val="0"/>
              </a:spcBef>
              <a:spcAft>
                <a:spcPts val="0"/>
              </a:spcAft>
              <a:buNone/>
            </a:pPr>
            <a:r>
              <a:rPr lang="en" sz="1200" b="1" dirty="0">
                <a:solidFill>
                  <a:srgbClr val="3F3B39"/>
                </a:solidFill>
                <a:latin typeface="Courier New"/>
                <a:ea typeface="Courier New"/>
                <a:cs typeface="Courier New"/>
                <a:sym typeface="Courier New"/>
              </a:rPr>
              <a:t>&lt;/div&gt;);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  }</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3F3B39"/>
                </a:solidFill>
                <a:latin typeface="Courier New"/>
                <a:ea typeface="Courier New"/>
                <a:cs typeface="Courier New"/>
                <a:sym typeface="Courier New"/>
              </a:rPr>
              <a:t>}</a:t>
            </a:r>
            <a:endParaRPr sz="1200" b="1" dirty="0">
              <a:solidFill>
                <a:srgbClr val="3F3B39"/>
              </a:solidFill>
              <a:latin typeface="Courier New"/>
              <a:ea typeface="Courier New"/>
              <a:cs typeface="Courier New"/>
              <a:sym typeface="Courier New"/>
            </a:endParaRPr>
          </a:p>
          <a:p>
            <a:pPr marL="0" lvl="0" indent="0" algn="l" rtl="0">
              <a:spcBef>
                <a:spcPts val="0"/>
              </a:spcBef>
              <a:spcAft>
                <a:spcPts val="0"/>
              </a:spcAft>
              <a:buNone/>
            </a:pPr>
            <a:endParaRPr sz="1200" b="1" dirty="0">
              <a:solidFill>
                <a:srgbClr val="3F3B39"/>
              </a:solidFill>
              <a:latin typeface="Courier New"/>
              <a:ea typeface="Courier New"/>
              <a:cs typeface="Courier New"/>
              <a:sym typeface="Courier New"/>
            </a:endParaRPr>
          </a:p>
        </p:txBody>
      </p:sp>
      <p:sp>
        <p:nvSpPr>
          <p:cNvPr id="615" name="Google Shape;615;p76"/>
          <p:cNvSpPr txBox="1"/>
          <p:nvPr/>
        </p:nvSpPr>
        <p:spPr>
          <a:xfrm>
            <a:off x="5492850" y="4293525"/>
            <a:ext cx="311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3"/>
              </a:rPr>
              <a:t>https://repl.it/@JazbelWang/React-1</a:t>
            </a:r>
            <a:endParaRPr>
              <a:latin typeface="Helvetica Neue"/>
              <a:ea typeface="Helvetica Neue"/>
              <a:cs typeface="Helvetica Neue"/>
              <a:sym typeface="Helvetica Neue"/>
            </a:endParaRPr>
          </a:p>
        </p:txBody>
      </p:sp>
      <p:sp>
        <p:nvSpPr>
          <p:cNvPr id="616" name="Google Shape;616;p76"/>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(15 m)</a:t>
            </a:r>
            <a:endParaRPr sz="1600" b="1">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Props: Sidebar + Props</a:t>
            </a:r>
            <a:r>
              <a:rPr lang="zh-CN" altLang="en-US" dirty="0"/>
              <a:t> （</a:t>
            </a:r>
            <a:r>
              <a:rPr lang="en-US" altLang="zh-CN" dirty="0"/>
              <a:t>hardcode</a:t>
            </a:r>
            <a:r>
              <a:rPr lang="zh-CN" altLang="en-US" dirty="0"/>
              <a:t>）</a:t>
            </a:r>
            <a:r>
              <a:rPr lang="en" dirty="0"/>
              <a:t> </a:t>
            </a:r>
            <a:endParaRPr dirty="0"/>
          </a:p>
        </p:txBody>
      </p:sp>
      <p:grpSp>
        <p:nvGrpSpPr>
          <p:cNvPr id="622" name="Google Shape;622;p77"/>
          <p:cNvGrpSpPr/>
          <p:nvPr/>
        </p:nvGrpSpPr>
        <p:grpSpPr>
          <a:xfrm>
            <a:off x="6848699" y="1462253"/>
            <a:ext cx="1637345" cy="2542477"/>
            <a:chOff x="3669499" y="2903200"/>
            <a:chExt cx="1310400" cy="2165100"/>
          </a:xfrm>
        </p:grpSpPr>
        <p:sp>
          <p:nvSpPr>
            <p:cNvPr id="623" name="Google Shape;623;p77"/>
            <p:cNvSpPr/>
            <p:nvPr/>
          </p:nvSpPr>
          <p:spPr>
            <a:xfrm>
              <a:off x="3669499" y="2903200"/>
              <a:ext cx="1310400" cy="21651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Trebuchet MS"/>
                <a:ea typeface="Trebuchet MS"/>
                <a:cs typeface="Trebuchet MS"/>
                <a:sym typeface="Trebuchet MS"/>
              </a:endParaRPr>
            </a:p>
          </p:txBody>
        </p:sp>
        <p:sp>
          <p:nvSpPr>
            <p:cNvPr id="624" name="Google Shape;624;p77"/>
            <p:cNvSpPr/>
            <p:nvPr/>
          </p:nvSpPr>
          <p:spPr>
            <a:xfrm>
              <a:off x="3735125" y="29926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Home</a:t>
              </a:r>
              <a:endParaRPr sz="1200">
                <a:latin typeface="Trebuchet MS"/>
                <a:ea typeface="Trebuchet MS"/>
                <a:cs typeface="Trebuchet MS"/>
                <a:sym typeface="Trebuchet MS"/>
              </a:endParaRPr>
            </a:p>
          </p:txBody>
        </p:sp>
        <p:sp>
          <p:nvSpPr>
            <p:cNvPr id="625" name="Google Shape;625;p77"/>
            <p:cNvSpPr/>
            <p:nvPr/>
          </p:nvSpPr>
          <p:spPr>
            <a:xfrm>
              <a:off x="3735200" y="35219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Trending</a:t>
              </a:r>
              <a:endParaRPr sz="1200">
                <a:latin typeface="Trebuchet MS"/>
                <a:ea typeface="Trebuchet MS"/>
                <a:cs typeface="Trebuchet MS"/>
                <a:sym typeface="Trebuchet MS"/>
              </a:endParaRPr>
            </a:p>
          </p:txBody>
        </p:sp>
        <p:sp>
          <p:nvSpPr>
            <p:cNvPr id="626" name="Google Shape;626;p77"/>
            <p:cNvSpPr/>
            <p:nvPr/>
          </p:nvSpPr>
          <p:spPr>
            <a:xfrm>
              <a:off x="3735125" y="40511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History</a:t>
              </a:r>
              <a:endParaRPr sz="1200">
                <a:latin typeface="Trebuchet MS"/>
                <a:ea typeface="Trebuchet MS"/>
                <a:cs typeface="Trebuchet MS"/>
                <a:sym typeface="Trebuchet MS"/>
              </a:endParaRPr>
            </a:p>
          </p:txBody>
        </p:sp>
        <p:sp>
          <p:nvSpPr>
            <p:cNvPr id="627" name="Google Shape;627;p77"/>
            <p:cNvSpPr/>
            <p:nvPr/>
          </p:nvSpPr>
          <p:spPr>
            <a:xfrm>
              <a:off x="3735125" y="45804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Music</a:t>
              </a:r>
              <a:endParaRPr sz="1200">
                <a:latin typeface="Trebuchet MS"/>
                <a:ea typeface="Trebuchet MS"/>
                <a:cs typeface="Trebuchet MS"/>
                <a:sym typeface="Trebuchet MS"/>
              </a:endParaRPr>
            </a:p>
          </p:txBody>
        </p:sp>
      </p:grpSp>
      <p:sp>
        <p:nvSpPr>
          <p:cNvPr id="628" name="Google Shape;628;p77"/>
          <p:cNvSpPr txBox="1"/>
          <p:nvPr/>
        </p:nvSpPr>
        <p:spPr>
          <a:xfrm>
            <a:off x="311700" y="1257300"/>
            <a:ext cx="6092100" cy="3570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var items = ["Home", "Trending", "History", "Music"];</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class </a:t>
            </a:r>
            <a:r>
              <a:rPr lang="en" sz="1100" b="1">
                <a:solidFill>
                  <a:srgbClr val="9900FF"/>
                </a:solidFill>
                <a:latin typeface="Courier New"/>
                <a:ea typeface="Courier New"/>
                <a:cs typeface="Courier New"/>
                <a:sym typeface="Courier New"/>
              </a:rPr>
              <a:t>Sidebar</a:t>
            </a:r>
            <a:r>
              <a:rPr lang="en" sz="1100" b="1">
                <a:solidFill>
                  <a:srgbClr val="3F3B39"/>
                </a:solidFill>
                <a:latin typeface="Courier New"/>
                <a:ea typeface="Courier New"/>
                <a:cs typeface="Courier New"/>
                <a:sym typeface="Courier New"/>
              </a:rPr>
              <a:t> extends React.Component {</a:t>
            </a:r>
            <a:endParaRPr sz="1100" b="1">
              <a:solidFill>
                <a:srgbClr val="3F3B39"/>
              </a:solidFill>
              <a:latin typeface="Courier New"/>
              <a:ea typeface="Courier New"/>
              <a:cs typeface="Courier New"/>
              <a:sym typeface="Courier New"/>
            </a:endParaRPr>
          </a:p>
          <a:p>
            <a:pPr marL="0" lvl="0" indent="0" algn="l" rtl="0">
              <a:spcBef>
                <a:spcPts val="0"/>
              </a:spcBef>
              <a:spcAft>
                <a:spcPts val="0"/>
              </a:spcAft>
              <a:buNone/>
            </a:pPr>
            <a:r>
              <a:rPr lang="en" sz="1100" b="1">
                <a:solidFill>
                  <a:srgbClr val="3F3B39"/>
                </a:solidFill>
                <a:latin typeface="Courier New"/>
                <a:ea typeface="Courier New"/>
                <a:cs typeface="Courier New"/>
                <a:sym typeface="Courier New"/>
              </a:rPr>
              <a:t>  </a:t>
            </a:r>
            <a:r>
              <a:rPr lang="en" sz="1100" b="1">
                <a:solidFill>
                  <a:srgbClr val="0000FF"/>
                </a:solidFill>
                <a:latin typeface="Courier New"/>
                <a:ea typeface="Courier New"/>
                <a:cs typeface="Courier New"/>
                <a:sym typeface="Courier New"/>
              </a:rPr>
              <a:t>render()</a:t>
            </a:r>
            <a:r>
              <a:rPr lang="en" sz="1100" b="1">
                <a:solidFill>
                  <a:srgbClr val="3F3B39"/>
                </a:solidFill>
                <a:latin typeface="Courier New"/>
                <a:ea typeface="Courier New"/>
                <a:cs typeface="Courier New"/>
                <a:sym typeface="Courier New"/>
              </a:rPr>
              <a: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return (&lt;div </a:t>
            </a:r>
            <a:r>
              <a:rPr lang="en" sz="1100" b="1">
                <a:solidFill>
                  <a:srgbClr val="980000"/>
                </a:solidFill>
                <a:latin typeface="Courier New"/>
                <a:ea typeface="Courier New"/>
                <a:cs typeface="Courier New"/>
                <a:sym typeface="Courier New"/>
              </a:rPr>
              <a:t>className</a:t>
            </a:r>
            <a:r>
              <a:rPr lang="en" sz="1100" b="1">
                <a:solidFill>
                  <a:srgbClr val="3F3B39"/>
                </a:solidFill>
                <a:latin typeface="Courier New"/>
                <a:ea typeface="Courier New"/>
                <a:cs typeface="Courier New"/>
                <a:sym typeface="Courier New"/>
              </a:rPr>
              <a:t>="sidebar"&gt;</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&lt;SidebarItem </a:t>
            </a:r>
            <a:r>
              <a:rPr lang="en" sz="1100" b="1">
                <a:solidFill>
                  <a:srgbClr val="3F3B39"/>
                </a:solidFill>
                <a:highlight>
                  <a:srgbClr val="FFFF00"/>
                </a:highlight>
                <a:latin typeface="Courier New"/>
                <a:ea typeface="Courier New"/>
                <a:cs typeface="Courier New"/>
                <a:sym typeface="Courier New"/>
              </a:rPr>
              <a:t>title</a:t>
            </a:r>
            <a:r>
              <a:rPr lang="en" sz="1100" b="1">
                <a:solidFill>
                  <a:srgbClr val="3F3B39"/>
                </a:solidFill>
                <a:latin typeface="Courier New"/>
                <a:ea typeface="Courier New"/>
                <a:cs typeface="Courier New"/>
                <a:sym typeface="Courier New"/>
              </a:rPr>
              <a:t>={items[0]} /&gt;</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&lt;SidebarItem </a:t>
            </a:r>
            <a:r>
              <a:rPr lang="en" sz="1100" b="1">
                <a:solidFill>
                  <a:srgbClr val="3F3B39"/>
                </a:solidFill>
                <a:highlight>
                  <a:srgbClr val="FFFF00"/>
                </a:highlight>
                <a:latin typeface="Courier New"/>
                <a:ea typeface="Courier New"/>
                <a:cs typeface="Courier New"/>
                <a:sym typeface="Courier New"/>
              </a:rPr>
              <a:t>title</a:t>
            </a:r>
            <a:r>
              <a:rPr lang="en" sz="1100" b="1">
                <a:solidFill>
                  <a:srgbClr val="3F3B39"/>
                </a:solidFill>
                <a:latin typeface="Courier New"/>
                <a:ea typeface="Courier New"/>
                <a:cs typeface="Courier New"/>
                <a:sym typeface="Courier New"/>
              </a:rPr>
              <a:t>={items[1]} /&gt;</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&lt;/div&gt;);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class </a:t>
            </a:r>
            <a:r>
              <a:rPr lang="en" sz="1100" b="1">
                <a:solidFill>
                  <a:srgbClr val="9900FF"/>
                </a:solidFill>
                <a:latin typeface="Courier New"/>
                <a:ea typeface="Courier New"/>
                <a:cs typeface="Courier New"/>
                <a:sym typeface="Courier New"/>
              </a:rPr>
              <a:t>SidebarItem</a:t>
            </a:r>
            <a:r>
              <a:rPr lang="en" sz="1100" b="1">
                <a:solidFill>
                  <a:srgbClr val="3F3B39"/>
                </a:solidFill>
                <a:latin typeface="Courier New"/>
                <a:ea typeface="Courier New"/>
                <a:cs typeface="Courier New"/>
                <a:sym typeface="Courier New"/>
              </a:rPr>
              <a:t> extends React.Component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a:t>
            </a:r>
            <a:r>
              <a:rPr lang="en" sz="1100" b="1">
                <a:solidFill>
                  <a:srgbClr val="0000FF"/>
                </a:solidFill>
                <a:latin typeface="Courier New"/>
                <a:ea typeface="Courier New"/>
                <a:cs typeface="Courier New"/>
                <a:sym typeface="Courier New"/>
              </a:rPr>
              <a:t>render()</a:t>
            </a:r>
            <a:r>
              <a:rPr lang="en" sz="1100" b="1">
                <a:solidFill>
                  <a:srgbClr val="3F3B39"/>
                </a:solidFill>
                <a:latin typeface="Courier New"/>
                <a:ea typeface="Courier New"/>
                <a:cs typeface="Courier New"/>
                <a:sym typeface="Courier New"/>
              </a:rPr>
              <a: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return (&lt;div </a:t>
            </a:r>
            <a:r>
              <a:rPr lang="en" sz="1100" b="1">
                <a:solidFill>
                  <a:srgbClr val="980000"/>
                </a:solidFill>
                <a:latin typeface="Courier New"/>
                <a:ea typeface="Courier New"/>
                <a:cs typeface="Courier New"/>
                <a:sym typeface="Courier New"/>
              </a:rPr>
              <a:t>className</a:t>
            </a:r>
            <a:r>
              <a:rPr lang="en" sz="1100" b="1">
                <a:solidFill>
                  <a:srgbClr val="3F3B39"/>
                </a:solidFill>
                <a:latin typeface="Courier New"/>
                <a:ea typeface="Courier New"/>
                <a:cs typeface="Courier New"/>
                <a:sym typeface="Courier New"/>
              </a:rPr>
              <a:t>="sidebar-item"&gt;{this.props.</a:t>
            </a:r>
            <a:r>
              <a:rPr lang="en" sz="1100" b="1">
                <a:solidFill>
                  <a:srgbClr val="3F3B39"/>
                </a:solidFill>
                <a:highlight>
                  <a:srgbClr val="FFFF00"/>
                </a:highlight>
                <a:latin typeface="Courier New"/>
                <a:ea typeface="Courier New"/>
                <a:cs typeface="Courier New"/>
                <a:sym typeface="Courier New"/>
              </a:rPr>
              <a:t>title</a:t>
            </a:r>
            <a:r>
              <a:rPr lang="en" sz="1100" b="1">
                <a:solidFill>
                  <a:srgbClr val="3F3B39"/>
                </a:solidFill>
                <a:latin typeface="Courier New"/>
                <a:ea typeface="Courier New"/>
                <a:cs typeface="Courier New"/>
                <a:sym typeface="Courier New"/>
              </a:rPr>
              <a:t>}&lt;/div&gt;);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  }</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100" b="1">
                <a:solidFill>
                  <a:srgbClr val="3F3B39"/>
                </a:solidFill>
                <a:latin typeface="Courier New"/>
                <a:ea typeface="Courier New"/>
                <a:cs typeface="Courier New"/>
                <a:sym typeface="Courier New"/>
              </a:rPr>
              <a:t>}</a:t>
            </a:r>
            <a:endParaRPr sz="1100" b="1">
              <a:solidFill>
                <a:srgbClr val="3F3B39"/>
              </a:solidFill>
              <a:latin typeface="Courier New"/>
              <a:ea typeface="Courier New"/>
              <a:cs typeface="Courier New"/>
              <a:sym typeface="Courier New"/>
            </a:endParaRPr>
          </a:p>
          <a:p>
            <a:pPr marL="0" lvl="0" indent="0" algn="l" rtl="0">
              <a:spcBef>
                <a:spcPts val="600"/>
              </a:spcBef>
              <a:spcAft>
                <a:spcPts val="0"/>
              </a:spcAft>
              <a:buNone/>
            </a:pPr>
            <a:endParaRPr sz="1100" b="1">
              <a:solidFill>
                <a:srgbClr val="3F3B39"/>
              </a:solidFill>
              <a:latin typeface="Courier New"/>
              <a:ea typeface="Courier New"/>
              <a:cs typeface="Courier New"/>
              <a:sym typeface="Courier New"/>
            </a:endParaRPr>
          </a:p>
        </p:txBody>
      </p:sp>
      <p:sp>
        <p:nvSpPr>
          <p:cNvPr id="629" name="Google Shape;629;p77"/>
          <p:cNvSpPr txBox="1"/>
          <p:nvPr/>
        </p:nvSpPr>
        <p:spPr>
          <a:xfrm>
            <a:off x="5494950" y="4285850"/>
            <a:ext cx="3116100" cy="3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https://repl.it/@JazbelWang/React-2</a:t>
            </a:r>
            <a:endParaRPr/>
          </a:p>
        </p:txBody>
      </p:sp>
      <p:sp>
        <p:nvSpPr>
          <p:cNvPr id="630" name="Google Shape;630;p77"/>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(15 m)</a:t>
            </a:r>
            <a:endParaRPr sz="1600" b="1">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Props: Sidebar + Props</a:t>
            </a:r>
            <a:r>
              <a:rPr lang="zh-CN" altLang="en-US" dirty="0"/>
              <a:t> （</a:t>
            </a:r>
            <a:r>
              <a:rPr lang="en-US" altLang="zh-CN" dirty="0"/>
              <a:t>for</a:t>
            </a:r>
            <a:r>
              <a:rPr lang="zh-CN" altLang="en-US" dirty="0"/>
              <a:t>）</a:t>
            </a:r>
            <a:endParaRPr dirty="0"/>
          </a:p>
        </p:txBody>
      </p:sp>
      <p:grpSp>
        <p:nvGrpSpPr>
          <p:cNvPr id="636" name="Google Shape;636;p78"/>
          <p:cNvGrpSpPr/>
          <p:nvPr/>
        </p:nvGrpSpPr>
        <p:grpSpPr>
          <a:xfrm>
            <a:off x="6840717" y="1377501"/>
            <a:ext cx="1660670" cy="2587295"/>
            <a:chOff x="3669499" y="2903200"/>
            <a:chExt cx="1310400" cy="2165100"/>
          </a:xfrm>
        </p:grpSpPr>
        <p:sp>
          <p:nvSpPr>
            <p:cNvPr id="637" name="Google Shape;637;p78"/>
            <p:cNvSpPr/>
            <p:nvPr/>
          </p:nvSpPr>
          <p:spPr>
            <a:xfrm>
              <a:off x="3669499" y="2903200"/>
              <a:ext cx="1310400" cy="21651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Trebuchet MS"/>
                <a:ea typeface="Trebuchet MS"/>
                <a:cs typeface="Trebuchet MS"/>
                <a:sym typeface="Trebuchet MS"/>
              </a:endParaRPr>
            </a:p>
          </p:txBody>
        </p:sp>
        <p:sp>
          <p:nvSpPr>
            <p:cNvPr id="638" name="Google Shape;638;p78"/>
            <p:cNvSpPr/>
            <p:nvPr/>
          </p:nvSpPr>
          <p:spPr>
            <a:xfrm>
              <a:off x="3735125" y="29926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Home</a:t>
              </a:r>
              <a:endParaRPr sz="1200">
                <a:latin typeface="Trebuchet MS"/>
                <a:ea typeface="Trebuchet MS"/>
                <a:cs typeface="Trebuchet MS"/>
                <a:sym typeface="Trebuchet MS"/>
              </a:endParaRPr>
            </a:p>
          </p:txBody>
        </p:sp>
        <p:sp>
          <p:nvSpPr>
            <p:cNvPr id="639" name="Google Shape;639;p78"/>
            <p:cNvSpPr/>
            <p:nvPr/>
          </p:nvSpPr>
          <p:spPr>
            <a:xfrm>
              <a:off x="3735200" y="35219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Trending</a:t>
              </a:r>
              <a:endParaRPr sz="1200">
                <a:latin typeface="Trebuchet MS"/>
                <a:ea typeface="Trebuchet MS"/>
                <a:cs typeface="Trebuchet MS"/>
                <a:sym typeface="Trebuchet MS"/>
              </a:endParaRPr>
            </a:p>
          </p:txBody>
        </p:sp>
        <p:sp>
          <p:nvSpPr>
            <p:cNvPr id="640" name="Google Shape;640;p78"/>
            <p:cNvSpPr/>
            <p:nvPr/>
          </p:nvSpPr>
          <p:spPr>
            <a:xfrm>
              <a:off x="3735125" y="405117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History</a:t>
              </a:r>
              <a:endParaRPr sz="1200">
                <a:latin typeface="Trebuchet MS"/>
                <a:ea typeface="Trebuchet MS"/>
                <a:cs typeface="Trebuchet MS"/>
                <a:sym typeface="Trebuchet MS"/>
              </a:endParaRPr>
            </a:p>
          </p:txBody>
        </p:sp>
        <p:sp>
          <p:nvSpPr>
            <p:cNvPr id="641" name="Google Shape;641;p78"/>
            <p:cNvSpPr/>
            <p:nvPr/>
          </p:nvSpPr>
          <p:spPr>
            <a:xfrm>
              <a:off x="3735125" y="4580423"/>
              <a:ext cx="1179000" cy="4656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Music</a:t>
              </a:r>
              <a:endParaRPr sz="1200">
                <a:latin typeface="Trebuchet MS"/>
                <a:ea typeface="Trebuchet MS"/>
                <a:cs typeface="Trebuchet MS"/>
                <a:sym typeface="Trebuchet MS"/>
              </a:endParaRPr>
            </a:p>
          </p:txBody>
        </p:sp>
      </p:grpSp>
      <p:sp>
        <p:nvSpPr>
          <p:cNvPr id="642" name="Google Shape;642;p78"/>
          <p:cNvSpPr txBox="1"/>
          <p:nvPr/>
        </p:nvSpPr>
        <p:spPr>
          <a:xfrm>
            <a:off x="311700" y="1242125"/>
            <a:ext cx="7316100" cy="3770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var items = ["Home", "Trending", "History", "Music"];</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class </a:t>
            </a:r>
            <a:r>
              <a:rPr lang="en" sz="1200" b="1">
                <a:solidFill>
                  <a:srgbClr val="9900FF"/>
                </a:solidFill>
                <a:latin typeface="Courier New"/>
                <a:ea typeface="Courier New"/>
                <a:cs typeface="Courier New"/>
                <a:sym typeface="Courier New"/>
              </a:rPr>
              <a:t>Sidebar</a:t>
            </a:r>
            <a:r>
              <a:rPr lang="en" sz="1200" b="1">
                <a:solidFill>
                  <a:srgbClr val="3F3B39"/>
                </a:solidFill>
                <a:latin typeface="Courier New"/>
                <a:ea typeface="Courier New"/>
                <a:cs typeface="Courier New"/>
                <a:sym typeface="Courier New"/>
              </a:rPr>
              <a:t> extends React.Component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a:t>
            </a:r>
            <a:r>
              <a:rPr lang="en" sz="1200" b="1">
                <a:solidFill>
                  <a:srgbClr val="0000FF"/>
                </a:solidFill>
                <a:latin typeface="Courier New"/>
                <a:ea typeface="Courier New"/>
                <a:cs typeface="Courier New"/>
                <a:sym typeface="Courier New"/>
              </a:rPr>
              <a:t>render()</a:t>
            </a:r>
            <a:r>
              <a:rPr lang="en" sz="1200" b="1">
                <a:solidFill>
                  <a:srgbClr val="3F3B39"/>
                </a:solidFill>
                <a:latin typeface="Courier New"/>
                <a:ea typeface="Courier New"/>
                <a:cs typeface="Courier New"/>
                <a:sym typeface="Courier New"/>
              </a:rPr>
              <a: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let s_items =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 sz="1200" b="1">
                <a:solidFill>
                  <a:srgbClr val="3F3B39"/>
                </a:solidFill>
                <a:latin typeface="Courier New"/>
                <a:ea typeface="Courier New"/>
                <a:cs typeface="Courier New"/>
                <a:sym typeface="Courier New"/>
              </a:rPr>
              <a:t>    for (let i in items)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 sz="1200" b="1">
                <a:solidFill>
                  <a:srgbClr val="3F3B39"/>
                </a:solidFill>
                <a:latin typeface="Courier New"/>
                <a:ea typeface="Courier New"/>
                <a:cs typeface="Courier New"/>
                <a:sym typeface="Courier New"/>
              </a:rPr>
              <a:t>      s_items.push(&lt;SidebarItem title={items[i]} /&gt;);</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return (&lt;div </a:t>
            </a:r>
            <a:r>
              <a:rPr lang="en" sz="1200" b="1">
                <a:solidFill>
                  <a:srgbClr val="980000"/>
                </a:solidFill>
                <a:latin typeface="Courier New"/>
                <a:ea typeface="Courier New"/>
                <a:cs typeface="Courier New"/>
                <a:sym typeface="Courier New"/>
              </a:rPr>
              <a:t>className</a:t>
            </a:r>
            <a:r>
              <a:rPr lang="en" sz="1200" b="1">
                <a:solidFill>
                  <a:srgbClr val="3F3B39"/>
                </a:solidFill>
                <a:latin typeface="Courier New"/>
                <a:ea typeface="Courier New"/>
                <a:cs typeface="Courier New"/>
                <a:sym typeface="Courier New"/>
              </a:rPr>
              <a:t>="sidebar"&gt;{s_items}&lt;/div&gt;);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class </a:t>
            </a:r>
            <a:r>
              <a:rPr lang="en" sz="1200" b="1">
                <a:solidFill>
                  <a:srgbClr val="9900FF"/>
                </a:solidFill>
                <a:latin typeface="Courier New"/>
                <a:ea typeface="Courier New"/>
                <a:cs typeface="Courier New"/>
                <a:sym typeface="Courier New"/>
              </a:rPr>
              <a:t>SidebarItem</a:t>
            </a:r>
            <a:r>
              <a:rPr lang="en" sz="1200" b="1">
                <a:solidFill>
                  <a:srgbClr val="3F3B39"/>
                </a:solidFill>
                <a:latin typeface="Courier New"/>
                <a:ea typeface="Courier New"/>
                <a:cs typeface="Courier New"/>
                <a:sym typeface="Courier New"/>
              </a:rPr>
              <a:t> extends React.Component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a:t>
            </a:r>
            <a:r>
              <a:rPr lang="en" sz="1200" b="1">
                <a:solidFill>
                  <a:srgbClr val="0000FF"/>
                </a:solidFill>
                <a:latin typeface="Courier New"/>
                <a:ea typeface="Courier New"/>
                <a:cs typeface="Courier New"/>
                <a:sym typeface="Courier New"/>
              </a:rPr>
              <a:t>render()</a:t>
            </a:r>
            <a:r>
              <a:rPr lang="en" sz="1200" b="1">
                <a:solidFill>
                  <a:srgbClr val="3F3B39"/>
                </a:solidFill>
                <a:latin typeface="Courier New"/>
                <a:ea typeface="Courier New"/>
                <a:cs typeface="Courier New"/>
                <a:sym typeface="Courier New"/>
              </a:rPr>
              <a: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    return (&lt;div </a:t>
            </a:r>
            <a:r>
              <a:rPr lang="en" sz="1200" b="1">
                <a:solidFill>
                  <a:srgbClr val="980000"/>
                </a:solidFill>
                <a:latin typeface="Courier New"/>
                <a:ea typeface="Courier New"/>
                <a:cs typeface="Courier New"/>
                <a:sym typeface="Courier New"/>
              </a:rPr>
              <a:t>className</a:t>
            </a:r>
            <a:r>
              <a:rPr lang="en" sz="1200" b="1">
                <a:solidFill>
                  <a:srgbClr val="3F3B39"/>
                </a:solidFill>
                <a:latin typeface="Courier New"/>
                <a:ea typeface="Courier New"/>
                <a:cs typeface="Courier New"/>
                <a:sym typeface="Courier New"/>
              </a:rPr>
              <a:t>="sidebar-item"&gt;{this.props.title}&lt;/div&gt;);  }</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r>
              <a:rPr lang="en" sz="1200" b="1">
                <a:solidFill>
                  <a:srgbClr val="3F3B39"/>
                </a:solidFill>
                <a:latin typeface="Courier New"/>
                <a:ea typeface="Courier New"/>
                <a:cs typeface="Courier New"/>
                <a:sym typeface="Courier New"/>
              </a:rPr>
              <a:t>}</a:t>
            </a:r>
            <a:endParaRPr sz="1200" b="1">
              <a:solidFill>
                <a:srgbClr val="3F3B39"/>
              </a:solidFill>
              <a:latin typeface="Courier New"/>
              <a:ea typeface="Courier New"/>
              <a:cs typeface="Courier New"/>
              <a:sym typeface="Courier New"/>
            </a:endParaRPr>
          </a:p>
          <a:p>
            <a:pPr marL="0" lvl="0" indent="0" algn="l" rtl="0">
              <a:spcBef>
                <a:spcPts val="600"/>
              </a:spcBef>
              <a:spcAft>
                <a:spcPts val="0"/>
              </a:spcAft>
              <a:buNone/>
            </a:pPr>
            <a:endParaRPr sz="1200" b="1">
              <a:solidFill>
                <a:srgbClr val="3F3B39"/>
              </a:solidFill>
              <a:latin typeface="Courier New"/>
              <a:ea typeface="Courier New"/>
              <a:cs typeface="Courier New"/>
              <a:sym typeface="Courier New"/>
            </a:endParaRPr>
          </a:p>
        </p:txBody>
      </p:sp>
      <p:sp>
        <p:nvSpPr>
          <p:cNvPr id="643" name="Google Shape;643;p78"/>
          <p:cNvSpPr txBox="1"/>
          <p:nvPr/>
        </p:nvSpPr>
        <p:spPr>
          <a:xfrm>
            <a:off x="6371300" y="4378850"/>
            <a:ext cx="2599500" cy="25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3"/>
              </a:rPr>
              <a:t>https://repl.it/@JazbelWang/React-3</a:t>
            </a:r>
            <a:endParaRPr/>
          </a:p>
        </p:txBody>
      </p:sp>
      <p:sp>
        <p:nvSpPr>
          <p:cNvPr id="644" name="Google Shape;644;p78"/>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(15 m)</a:t>
            </a:r>
            <a:endParaRPr sz="1600" b="1">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课后</a:t>
            </a:r>
            <a:r>
              <a:rPr lang="zh-CN" altLang="en" dirty="0"/>
              <a:t>练习</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solidFill>
                  <a:schemeClr val="dk1"/>
                </a:solidFill>
              </a:rPr>
              <a:t>6-ex-weather</a:t>
            </a:r>
          </a:p>
          <a:p>
            <a:pPr lvl="1" indent="-381000">
              <a:lnSpc>
                <a:spcPct val="115000"/>
              </a:lnSpc>
              <a:buClr>
                <a:schemeClr val="dk1"/>
              </a:buClr>
              <a:buSzPts val="2400"/>
            </a:pPr>
            <a:endParaRPr lang="en-US" altLang="zh-CN" sz="2400" dirty="0">
              <a:solidFill>
                <a:schemeClr val="dk1"/>
              </a:solidFill>
            </a:endParaRPr>
          </a:p>
          <a:p>
            <a:pPr lvl="1" indent="-381000">
              <a:lnSpc>
                <a:spcPct val="115000"/>
              </a:lnSpc>
              <a:buClr>
                <a:schemeClr val="dk1"/>
              </a:buClr>
              <a:buSzPts val="2400"/>
            </a:pPr>
            <a:r>
              <a:rPr lang="zh-CN" altLang="en-US" sz="2400" dirty="0">
                <a:solidFill>
                  <a:schemeClr val="dk1"/>
                </a:solidFill>
              </a:rPr>
              <a:t>修改</a:t>
            </a:r>
            <a:r>
              <a:rPr lang="en-US" altLang="zh-CN" sz="2400" dirty="0">
                <a:solidFill>
                  <a:schemeClr val="dk1"/>
                </a:solidFill>
              </a:rPr>
              <a:t> </a:t>
            </a:r>
            <a:r>
              <a:rPr lang="en-US" altLang="zh-CN" sz="2400" dirty="0" err="1">
                <a:solidFill>
                  <a:schemeClr val="dk1"/>
                </a:solidFill>
              </a:rPr>
              <a:t>WeeklyWeatherForecast.js</a:t>
            </a:r>
            <a:r>
              <a:rPr lang="en-US" altLang="zh-CN" sz="2400" dirty="0">
                <a:solidFill>
                  <a:schemeClr val="dk1"/>
                </a:solidFill>
              </a:rPr>
              <a:t> </a:t>
            </a:r>
            <a:r>
              <a:rPr lang="zh-CN" altLang="en-US" sz="2400" dirty="0">
                <a:solidFill>
                  <a:schemeClr val="dk1"/>
                </a:solidFill>
              </a:rPr>
              <a:t>文件，完成下面两个填空</a:t>
            </a:r>
            <a:endParaRPr sz="2400" dirty="0">
              <a:solidFill>
                <a:schemeClr val="dk1"/>
              </a:solidFill>
            </a:endParaRPr>
          </a:p>
        </p:txBody>
      </p:sp>
      <p:pic>
        <p:nvPicPr>
          <p:cNvPr id="2" name="图片 1">
            <a:extLst>
              <a:ext uri="{FF2B5EF4-FFF2-40B4-BE49-F238E27FC236}">
                <a16:creationId xmlns:a16="http://schemas.microsoft.com/office/drawing/2014/main" id="{896F8D75-1243-4247-8145-CAFE485743FB}"/>
              </a:ext>
            </a:extLst>
          </p:cNvPr>
          <p:cNvPicPr>
            <a:picLocks noChangeAspect="1"/>
          </p:cNvPicPr>
          <p:nvPr/>
        </p:nvPicPr>
        <p:blipFill rotWithShape="1">
          <a:blip r:embed="rId3"/>
          <a:srcRect t="10479" b="5550"/>
          <a:stretch/>
        </p:blipFill>
        <p:spPr>
          <a:xfrm>
            <a:off x="606266" y="3269356"/>
            <a:ext cx="8008168" cy="986606"/>
          </a:xfrm>
          <a:prstGeom prst="rect">
            <a:avLst/>
          </a:prstGeom>
        </p:spPr>
      </p:pic>
    </p:spTree>
    <p:extLst>
      <p:ext uri="{BB962C8B-B14F-4D97-AF65-F5344CB8AC3E}">
        <p14:creationId xmlns:p14="http://schemas.microsoft.com/office/powerpoint/2010/main" val="245266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1"/>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dirty="0"/>
              <a:t>React</a:t>
            </a:r>
            <a:r>
              <a:rPr lang="zh-CN" altLang="en-US" dirty="0"/>
              <a:t> </a:t>
            </a:r>
            <a:r>
              <a:rPr lang="en-US" altLang="zh-CN" dirty="0"/>
              <a:t>Class</a:t>
            </a:r>
            <a:endParaRPr dirty="0"/>
          </a:p>
        </p:txBody>
      </p:sp>
    </p:spTree>
    <p:extLst>
      <p:ext uri="{BB962C8B-B14F-4D97-AF65-F5344CB8AC3E}">
        <p14:creationId xmlns:p14="http://schemas.microsoft.com/office/powerpoint/2010/main" val="55074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6"/>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0" lvl="0" indent="0">
              <a:lnSpc>
                <a:spcPct val="150000"/>
              </a:lnSpc>
              <a:buNone/>
            </a:pPr>
            <a:r>
              <a:rPr lang="zh-CN" altLang="en-US" sz="2400" dirty="0"/>
              <a:t>组件是可重用的模板，可加快开发速度，并提供一种简便的方法来创建更复杂的</a:t>
            </a:r>
            <a:r>
              <a:rPr lang="en-US" sz="2400" dirty="0"/>
              <a:t>Web</a:t>
            </a:r>
            <a:r>
              <a:rPr lang="zh-CN" altLang="en-US" sz="2400" dirty="0"/>
              <a:t>应用程序。</a:t>
            </a:r>
            <a:endParaRPr sz="2400" dirty="0"/>
          </a:p>
        </p:txBody>
      </p:sp>
      <p:sp>
        <p:nvSpPr>
          <p:cNvPr id="482" name="Google Shape;482;p66"/>
          <p:cNvSpPr txBox="1"/>
          <p:nvPr/>
        </p:nvSpPr>
        <p:spPr>
          <a:xfrm>
            <a:off x="5790375" y="0"/>
            <a:ext cx="33597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600" b="1">
              <a:solidFill>
                <a:srgbClr val="EF5330"/>
              </a:solidFill>
              <a:latin typeface="Roboto Slab"/>
              <a:ea typeface="Roboto Slab"/>
              <a:cs typeface="Roboto Slab"/>
              <a:sym typeface="Roboto Slab"/>
            </a:endParaRPr>
          </a:p>
        </p:txBody>
      </p:sp>
      <p:sp>
        <p:nvSpPr>
          <p:cNvPr id="483" name="Google Shape;483;p6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组件</a:t>
            </a:r>
            <a:endParaRPr dirty="0"/>
          </a:p>
        </p:txBody>
      </p:sp>
      <p:sp>
        <p:nvSpPr>
          <p:cNvPr id="484" name="Google Shape;484;p66"/>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extLst>
      <p:ext uri="{BB962C8B-B14F-4D97-AF65-F5344CB8AC3E}">
        <p14:creationId xmlns:p14="http://schemas.microsoft.com/office/powerpoint/2010/main" val="89917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JSX</a:t>
            </a:r>
            <a:endParaRPr dirty="0"/>
          </a:p>
        </p:txBody>
      </p:sp>
      <p:sp>
        <p:nvSpPr>
          <p:cNvPr id="490" name="Google Shape;490;p67"/>
          <p:cNvSpPr txBox="1"/>
          <p:nvPr/>
        </p:nvSpPr>
        <p:spPr>
          <a:xfrm>
            <a:off x="703375" y="1265350"/>
            <a:ext cx="7839900" cy="1019700"/>
          </a:xfrm>
          <a:prstGeom prst="rect">
            <a:avLst/>
          </a:prstGeom>
          <a:noFill/>
          <a:ln>
            <a:noFill/>
          </a:ln>
        </p:spPr>
        <p:txBody>
          <a:bodyPr spcFirstLastPara="1" wrap="square" lIns="91425" tIns="91425" rIns="91425" bIns="91425" anchor="t" anchorCtr="0">
            <a:noAutofit/>
          </a:bodyPr>
          <a:lstStyle/>
          <a:p>
            <a:pPr lvl="0"/>
            <a:r>
              <a:rPr lang="en" sz="2100" b="1" dirty="0">
                <a:solidFill>
                  <a:schemeClr val="dk1"/>
                </a:solidFill>
                <a:latin typeface="Helvetica Neue"/>
                <a:ea typeface="Helvetica Neue"/>
                <a:cs typeface="Helvetica Neue"/>
                <a:sym typeface="Helvetica Neue"/>
              </a:rPr>
              <a:t>JavaScript </a:t>
            </a:r>
            <a:r>
              <a:rPr lang="en" sz="2100" b="1" dirty="0" err="1">
                <a:solidFill>
                  <a:schemeClr val="dk1"/>
                </a:solidFill>
                <a:latin typeface="Helvetica Neue"/>
                <a:ea typeface="Helvetica Neue"/>
                <a:cs typeface="Helvetica Neue"/>
                <a:sym typeface="Helvetica Neue"/>
              </a:rPr>
              <a:t>eXtension</a:t>
            </a:r>
            <a:r>
              <a:rPr lang="en" sz="2100" dirty="0">
                <a:solidFill>
                  <a:schemeClr val="dk1"/>
                </a:solidFill>
                <a:latin typeface="Helvetica Neue"/>
                <a:ea typeface="Helvetica Neue"/>
                <a:cs typeface="Helvetica Neue"/>
                <a:sym typeface="Helvetica Neue"/>
              </a:rPr>
              <a:t>, </a:t>
            </a:r>
            <a:r>
              <a:rPr lang="en" sz="2100" dirty="0" err="1">
                <a:solidFill>
                  <a:schemeClr val="dk1"/>
                </a:solidFill>
                <a:latin typeface="Helvetica Neue"/>
                <a:ea typeface="Helvetica Neue"/>
                <a:cs typeface="Helvetica Neue"/>
                <a:sym typeface="Helvetica Neue"/>
              </a:rPr>
              <a:t>a.k.a</a:t>
            </a:r>
            <a:r>
              <a:rPr lang="en" sz="2100" dirty="0">
                <a:solidFill>
                  <a:schemeClr val="dk1"/>
                </a:solidFill>
                <a:latin typeface="Helvetica Neue"/>
                <a:ea typeface="Helvetica Neue"/>
                <a:cs typeface="Helvetica Neue"/>
                <a:sym typeface="Helvetica Neue"/>
              </a:rPr>
              <a:t> </a:t>
            </a:r>
            <a:r>
              <a:rPr lang="en" sz="2100" b="1" dirty="0">
                <a:solidFill>
                  <a:schemeClr val="dk1"/>
                </a:solidFill>
                <a:latin typeface="Helvetica Neue"/>
                <a:ea typeface="Helvetica Neue"/>
                <a:cs typeface="Helvetica Neue"/>
                <a:sym typeface="Helvetica Neue"/>
              </a:rPr>
              <a:t>JSX</a:t>
            </a:r>
            <a:r>
              <a:rPr lang="zh-CN" altLang="en-US" sz="2100" b="1" dirty="0">
                <a:solidFill>
                  <a:schemeClr val="dk1"/>
                </a:solidFill>
                <a:latin typeface="Helvetica Neue"/>
                <a:ea typeface="Helvetica Neue"/>
                <a:cs typeface="Helvetica Neue"/>
                <a:sym typeface="Helvetica Neue"/>
              </a:rPr>
              <a:t>，是一个</a:t>
            </a:r>
            <a:r>
              <a:rPr lang="en-US" altLang="zh-CN" sz="2100" b="1" dirty="0">
                <a:solidFill>
                  <a:schemeClr val="dk1"/>
                </a:solidFill>
                <a:latin typeface="Helvetica Neue"/>
                <a:ea typeface="Helvetica Neue"/>
                <a:cs typeface="Helvetica Neue"/>
                <a:sym typeface="Helvetica Neue"/>
              </a:rPr>
              <a:t>React</a:t>
            </a:r>
            <a:r>
              <a:rPr lang="zh-CN" altLang="en-US" sz="2100" b="1" dirty="0">
                <a:solidFill>
                  <a:schemeClr val="dk1"/>
                </a:solidFill>
                <a:latin typeface="Helvetica Neue"/>
                <a:ea typeface="Helvetica Neue"/>
                <a:cs typeface="Helvetica Neue"/>
                <a:sym typeface="Helvetica Neue"/>
              </a:rPr>
              <a:t>扩展，允许我们在</a:t>
            </a:r>
            <a:r>
              <a:rPr lang="en-US" altLang="zh-CN" sz="2100" b="1" dirty="0">
                <a:solidFill>
                  <a:schemeClr val="dk1"/>
                </a:solidFill>
                <a:latin typeface="Helvetica Neue"/>
                <a:ea typeface="Helvetica Neue"/>
                <a:cs typeface="Helvetica Neue"/>
                <a:sym typeface="Helvetica Neue"/>
              </a:rPr>
              <a:t>JS</a:t>
            </a:r>
            <a:r>
              <a:rPr lang="zh-CN" altLang="en-US" sz="2100" b="1" dirty="0">
                <a:solidFill>
                  <a:schemeClr val="dk1"/>
                </a:solidFill>
                <a:latin typeface="Helvetica Neue"/>
                <a:ea typeface="Helvetica Neue"/>
                <a:cs typeface="Helvetica Neue"/>
                <a:sym typeface="Helvetica Neue"/>
              </a:rPr>
              <a:t>里写</a:t>
            </a:r>
            <a:r>
              <a:rPr lang="en-US" altLang="zh-CN" sz="2100" b="1" dirty="0">
                <a:solidFill>
                  <a:schemeClr val="dk1"/>
                </a:solidFill>
                <a:latin typeface="Helvetica Neue"/>
                <a:ea typeface="Helvetica Neue"/>
                <a:cs typeface="Helvetica Neue"/>
                <a:sym typeface="Helvetica Neue"/>
              </a:rPr>
              <a:t>HTML</a:t>
            </a:r>
            <a:r>
              <a:rPr lang="zh-CN" altLang="en-US" sz="2100" b="1" dirty="0">
                <a:solidFill>
                  <a:schemeClr val="dk1"/>
                </a:solidFill>
                <a:latin typeface="Helvetica Neue"/>
                <a:ea typeface="Helvetica Neue"/>
                <a:cs typeface="Helvetica Neue"/>
                <a:sym typeface="Helvetica Neue"/>
              </a:rPr>
              <a:t>。</a:t>
            </a:r>
            <a:endParaRPr sz="2100" dirty="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21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491" name="Google Shape;491;p67"/>
          <p:cNvSpPr txBox="1"/>
          <p:nvPr/>
        </p:nvSpPr>
        <p:spPr>
          <a:xfrm>
            <a:off x="2374350" y="2423500"/>
            <a:ext cx="5276752" cy="2319300"/>
          </a:xfrm>
          <a:prstGeom prst="rect">
            <a:avLst/>
          </a:prstGeom>
          <a:solidFill>
            <a:srgbClr val="000000"/>
          </a:solidFill>
          <a:ln>
            <a:noFill/>
          </a:ln>
        </p:spPr>
        <p:txBody>
          <a:bodyPr spcFirstLastPara="1" wrap="square" lIns="91425" tIns="91425" rIns="91425" bIns="91425" anchor="ctr" anchorCtr="0">
            <a:noAutofit/>
          </a:bodyPr>
          <a:lstStyle/>
          <a:p>
            <a:pPr marL="152400" marR="152400" lvl="0" indent="0" algn="l" rtl="0">
              <a:lnSpc>
                <a:spcPct val="100000"/>
              </a:lnSpc>
              <a:spcBef>
                <a:spcPts val="600"/>
              </a:spcBef>
              <a:spcAft>
                <a:spcPts val="0"/>
              </a:spcAft>
              <a:buNone/>
            </a:pPr>
            <a:r>
              <a:rPr lang="en" b="1" dirty="0">
                <a:solidFill>
                  <a:srgbClr val="F687F8"/>
                </a:solidFill>
                <a:latin typeface="Courier New"/>
                <a:ea typeface="Courier New"/>
                <a:cs typeface="Courier New"/>
                <a:sym typeface="Courier New"/>
              </a:rPr>
              <a:t>class</a:t>
            </a:r>
            <a:r>
              <a:rPr lang="en" b="1" dirty="0">
                <a:solidFill>
                  <a:srgbClr val="CCCCCC"/>
                </a:solidFill>
                <a:latin typeface="Courier New"/>
                <a:ea typeface="Courier New"/>
                <a:cs typeface="Courier New"/>
                <a:sym typeface="Courier New"/>
              </a:rPr>
              <a:t> </a:t>
            </a:r>
            <a:r>
              <a:rPr lang="en" b="1" dirty="0">
                <a:solidFill>
                  <a:srgbClr val="9EF85C"/>
                </a:solidFill>
                <a:latin typeface="Courier New"/>
                <a:ea typeface="Courier New"/>
                <a:cs typeface="Courier New"/>
                <a:sym typeface="Courier New"/>
              </a:rPr>
              <a:t>HelloWorld</a:t>
            </a:r>
            <a:r>
              <a:rPr lang="en" b="1" dirty="0">
                <a:solidFill>
                  <a:srgbClr val="CCCCCC"/>
                </a:solidFill>
                <a:latin typeface="Courier New"/>
                <a:ea typeface="Courier New"/>
                <a:cs typeface="Courier New"/>
                <a:sym typeface="Courier New"/>
              </a:rPr>
              <a:t> </a:t>
            </a:r>
            <a:r>
              <a:rPr lang="en" b="1" dirty="0">
                <a:solidFill>
                  <a:srgbClr val="F687F8"/>
                </a:solidFill>
                <a:latin typeface="Courier New"/>
                <a:ea typeface="Courier New"/>
                <a:cs typeface="Courier New"/>
                <a:sym typeface="Courier New"/>
              </a:rPr>
              <a:t>extends</a:t>
            </a:r>
            <a:r>
              <a:rPr lang="en" b="1" dirty="0">
                <a:solidFill>
                  <a:srgbClr val="CCCCCC"/>
                </a:solidFill>
                <a:latin typeface="Courier New"/>
                <a:ea typeface="Courier New"/>
                <a:cs typeface="Courier New"/>
                <a:sym typeface="Courier New"/>
              </a:rPr>
              <a:t> </a:t>
            </a:r>
            <a:r>
              <a:rPr lang="en" b="1" dirty="0" err="1">
                <a:solidFill>
                  <a:srgbClr val="9EF85C"/>
                </a:solidFill>
                <a:latin typeface="Courier New"/>
                <a:ea typeface="Courier New"/>
                <a:cs typeface="Courier New"/>
                <a:sym typeface="Courier New"/>
              </a:rPr>
              <a:t>React</a:t>
            </a:r>
            <a:r>
              <a:rPr lang="en" b="1" dirty="0" err="1">
                <a:solidFill>
                  <a:srgbClr val="2388DF"/>
                </a:solidFill>
                <a:latin typeface="Courier New"/>
                <a:ea typeface="Courier New"/>
                <a:cs typeface="Courier New"/>
                <a:sym typeface="Courier New"/>
              </a:rPr>
              <a:t>.</a:t>
            </a:r>
            <a:r>
              <a:rPr lang="en" b="1" dirty="0" err="1">
                <a:solidFill>
                  <a:srgbClr val="9EF85C"/>
                </a:solidFill>
                <a:latin typeface="Courier New"/>
                <a:ea typeface="Courier New"/>
                <a:cs typeface="Courier New"/>
                <a:sym typeface="Courier New"/>
              </a:rPr>
              <a:t>Component</a:t>
            </a:r>
            <a:r>
              <a:rPr lang="en" b="1" dirty="0">
                <a:solidFill>
                  <a:srgbClr val="CCCCCC"/>
                </a:solidFill>
                <a:latin typeface="Courier New"/>
                <a:ea typeface="Courier New"/>
                <a:cs typeface="Courier New"/>
                <a:sym typeface="Courier New"/>
              </a:rPr>
              <a:t> </a:t>
            </a:r>
            <a:r>
              <a:rPr lang="en" b="1" dirty="0">
                <a:solidFill>
                  <a:srgbClr val="2388DF"/>
                </a:solidFill>
                <a:latin typeface="Courier New"/>
                <a:ea typeface="Courier New"/>
                <a:cs typeface="Courier New"/>
                <a:sym typeface="Courier New"/>
              </a:rPr>
              <a:t>{</a:t>
            </a:r>
            <a:br>
              <a:rPr lang="en" b="1" dirty="0">
                <a:solidFill>
                  <a:srgbClr val="CCCCCC"/>
                </a:solidFill>
                <a:latin typeface="Courier New"/>
                <a:ea typeface="Courier New"/>
                <a:cs typeface="Courier New"/>
                <a:sym typeface="Courier New"/>
              </a:rPr>
            </a:br>
            <a:r>
              <a:rPr lang="en" b="1" dirty="0">
                <a:solidFill>
                  <a:srgbClr val="CCCCCC"/>
                </a:solidFill>
                <a:latin typeface="Courier New"/>
                <a:ea typeface="Courier New"/>
                <a:cs typeface="Courier New"/>
                <a:sym typeface="Courier New"/>
              </a:rPr>
              <a:t>	</a:t>
            </a:r>
            <a:r>
              <a:rPr lang="en" b="1" dirty="0">
                <a:solidFill>
                  <a:srgbClr val="FF7E26"/>
                </a:solidFill>
                <a:latin typeface="Courier New"/>
                <a:ea typeface="Courier New"/>
                <a:cs typeface="Courier New"/>
                <a:sym typeface="Courier New"/>
              </a:rPr>
              <a:t>render</a:t>
            </a:r>
            <a:r>
              <a:rPr lang="en" b="1" dirty="0">
                <a:solidFill>
                  <a:srgbClr val="2388DF"/>
                </a:solidFill>
                <a:latin typeface="Courier New"/>
                <a:ea typeface="Courier New"/>
                <a:cs typeface="Courier New"/>
                <a:sym typeface="Courier New"/>
              </a:rPr>
              <a:t>()</a:t>
            </a:r>
            <a:r>
              <a:rPr lang="en" b="1" dirty="0">
                <a:solidFill>
                  <a:srgbClr val="CCCCCC"/>
                </a:solidFill>
                <a:latin typeface="Courier New"/>
                <a:ea typeface="Courier New"/>
                <a:cs typeface="Courier New"/>
                <a:sym typeface="Courier New"/>
              </a:rPr>
              <a:t> </a:t>
            </a:r>
            <a:r>
              <a:rPr lang="en" b="1" dirty="0">
                <a:solidFill>
                  <a:srgbClr val="2388DF"/>
                </a:solidFill>
                <a:latin typeface="Courier New"/>
                <a:ea typeface="Courier New"/>
                <a:cs typeface="Courier New"/>
                <a:sym typeface="Courier New"/>
              </a:rPr>
              <a:t>{</a:t>
            </a:r>
            <a:endParaRPr b="1" dirty="0">
              <a:solidFill>
                <a:srgbClr val="CCCCCC"/>
              </a:solidFill>
              <a:latin typeface="Courier New"/>
              <a:ea typeface="Courier New"/>
              <a:cs typeface="Courier New"/>
              <a:sym typeface="Courier New"/>
            </a:endParaRPr>
          </a:p>
          <a:p>
            <a:pPr marL="609600" marR="152400" lvl="0" indent="304800" algn="l" rtl="0">
              <a:lnSpc>
                <a:spcPct val="100000"/>
              </a:lnSpc>
              <a:spcBef>
                <a:spcPts val="600"/>
              </a:spcBef>
              <a:spcAft>
                <a:spcPts val="0"/>
              </a:spcAft>
              <a:buNone/>
            </a:pPr>
            <a:r>
              <a:rPr lang="en" b="1" dirty="0">
                <a:solidFill>
                  <a:srgbClr val="F687F8"/>
                </a:solidFill>
                <a:latin typeface="Courier New"/>
                <a:ea typeface="Courier New"/>
                <a:cs typeface="Courier New"/>
                <a:sym typeface="Courier New"/>
              </a:rPr>
              <a:t>return</a:t>
            </a:r>
            <a:r>
              <a:rPr lang="en" b="1" dirty="0">
                <a:solidFill>
                  <a:srgbClr val="CCCCCC"/>
                </a:solidFill>
                <a:latin typeface="Courier New"/>
                <a:ea typeface="Courier New"/>
                <a:cs typeface="Courier New"/>
                <a:sym typeface="Courier New"/>
              </a:rPr>
              <a:t> </a:t>
            </a:r>
            <a:r>
              <a:rPr lang="en" b="1" dirty="0">
                <a:solidFill>
                  <a:srgbClr val="2388DF"/>
                </a:solidFill>
                <a:latin typeface="Courier New"/>
                <a:ea typeface="Courier New"/>
                <a:cs typeface="Courier New"/>
                <a:sym typeface="Courier New"/>
              </a:rPr>
              <a:t>(</a:t>
            </a:r>
            <a:br>
              <a:rPr lang="en" b="1" dirty="0">
                <a:solidFill>
                  <a:srgbClr val="CCCCCC"/>
                </a:solidFill>
                <a:latin typeface="Courier New"/>
                <a:ea typeface="Courier New"/>
                <a:cs typeface="Courier New"/>
                <a:sym typeface="Courier New"/>
              </a:rPr>
            </a:br>
            <a:r>
              <a:rPr lang="en" b="1" dirty="0">
                <a:solidFill>
                  <a:srgbClr val="CCCCCC"/>
                </a:solidFill>
                <a:latin typeface="Courier New"/>
                <a:ea typeface="Courier New"/>
                <a:cs typeface="Courier New"/>
                <a:sym typeface="Courier New"/>
              </a:rPr>
              <a:t>		</a:t>
            </a:r>
            <a:r>
              <a:rPr lang="en" b="1" dirty="0">
                <a:solidFill>
                  <a:srgbClr val="67CDCC"/>
                </a:solidFill>
                <a:latin typeface="Courier New"/>
                <a:ea typeface="Courier New"/>
                <a:cs typeface="Courier New"/>
                <a:sym typeface="Courier New"/>
              </a:rPr>
              <a:t>&lt;</a:t>
            </a:r>
            <a:r>
              <a:rPr lang="en" b="1" dirty="0">
                <a:solidFill>
                  <a:srgbClr val="CCCCCC"/>
                </a:solidFill>
                <a:latin typeface="Courier New"/>
                <a:ea typeface="Courier New"/>
                <a:cs typeface="Courier New"/>
                <a:sym typeface="Courier New"/>
              </a:rPr>
              <a:t>h1 </a:t>
            </a:r>
            <a:r>
              <a:rPr lang="en" b="1" dirty="0" err="1">
                <a:solidFill>
                  <a:srgbClr val="CCCCCC"/>
                </a:solidFill>
                <a:latin typeface="Courier New"/>
                <a:ea typeface="Courier New"/>
                <a:cs typeface="Courier New"/>
                <a:sym typeface="Courier New"/>
              </a:rPr>
              <a:t>className</a:t>
            </a:r>
            <a:r>
              <a:rPr lang="en" b="1" dirty="0">
                <a:solidFill>
                  <a:srgbClr val="67CDCC"/>
                </a:solidFill>
                <a:latin typeface="Courier New"/>
                <a:ea typeface="Courier New"/>
                <a:cs typeface="Courier New"/>
                <a:sym typeface="Courier New"/>
              </a:rPr>
              <a:t>=</a:t>
            </a:r>
            <a:r>
              <a:rPr lang="en" b="1" dirty="0">
                <a:solidFill>
                  <a:srgbClr val="1CF3FF"/>
                </a:solidFill>
                <a:latin typeface="Courier New"/>
                <a:ea typeface="Courier New"/>
                <a:cs typeface="Courier New"/>
                <a:sym typeface="Courier New"/>
              </a:rPr>
              <a:t>'large‘</a:t>
            </a:r>
            <a:r>
              <a:rPr lang="en" b="1" dirty="0">
                <a:solidFill>
                  <a:srgbClr val="67CDCC"/>
                </a:solidFill>
                <a:latin typeface="Courier New"/>
                <a:ea typeface="Courier New"/>
                <a:cs typeface="Courier New"/>
                <a:sym typeface="Courier New"/>
              </a:rPr>
              <a:t>&gt;</a:t>
            </a:r>
            <a:endParaRPr b="1" dirty="0">
              <a:solidFill>
                <a:srgbClr val="67CDCC"/>
              </a:solidFill>
              <a:latin typeface="Courier New"/>
              <a:ea typeface="Courier New"/>
              <a:cs typeface="Courier New"/>
              <a:sym typeface="Courier New"/>
            </a:endParaRPr>
          </a:p>
          <a:p>
            <a:pPr marL="1524000" marR="152400" lvl="0" indent="304800" algn="l" rtl="0">
              <a:lnSpc>
                <a:spcPct val="100000"/>
              </a:lnSpc>
              <a:spcBef>
                <a:spcPts val="600"/>
              </a:spcBef>
              <a:spcAft>
                <a:spcPts val="0"/>
              </a:spcAft>
              <a:buNone/>
            </a:pPr>
            <a:r>
              <a:rPr lang="zh-CN" altLang="en" b="1" dirty="0">
                <a:solidFill>
                  <a:srgbClr val="CCCCCC"/>
                </a:solidFill>
                <a:latin typeface="Courier New"/>
                <a:ea typeface="Courier New"/>
                <a:cs typeface="Courier New"/>
                <a:sym typeface="Courier New"/>
              </a:rPr>
              <a:t>你好</a:t>
            </a:r>
            <a:r>
              <a:rPr lang="zh-CN" altLang="en-US" b="1" dirty="0">
                <a:solidFill>
                  <a:srgbClr val="CCCCCC"/>
                </a:solidFill>
                <a:latin typeface="Courier New"/>
                <a:ea typeface="Courier New"/>
                <a:cs typeface="Courier New"/>
                <a:sym typeface="Courier New"/>
              </a:rPr>
              <a:t>！</a:t>
            </a:r>
            <a:endParaRPr b="1" dirty="0">
              <a:solidFill>
                <a:srgbClr val="CCCCCC"/>
              </a:solidFill>
              <a:latin typeface="Courier New"/>
              <a:ea typeface="Courier New"/>
              <a:cs typeface="Courier New"/>
              <a:sym typeface="Courier New"/>
            </a:endParaRPr>
          </a:p>
          <a:p>
            <a:pPr marL="1066800" marR="152400" lvl="0" indent="304800" algn="l" rtl="0">
              <a:lnSpc>
                <a:spcPct val="100000"/>
              </a:lnSpc>
              <a:spcBef>
                <a:spcPts val="600"/>
              </a:spcBef>
              <a:spcAft>
                <a:spcPts val="0"/>
              </a:spcAft>
              <a:buNone/>
            </a:pPr>
            <a:r>
              <a:rPr lang="zh-CN" altLang="en-US" b="1" dirty="0">
                <a:solidFill>
                  <a:srgbClr val="67CDCC"/>
                </a:solidFill>
                <a:latin typeface="Courier New"/>
                <a:ea typeface="Courier New"/>
                <a:cs typeface="Courier New"/>
                <a:sym typeface="Courier New"/>
              </a:rPr>
              <a:t>    </a:t>
            </a:r>
            <a:r>
              <a:rPr lang="en" b="1" dirty="0">
                <a:solidFill>
                  <a:srgbClr val="67CDCC"/>
                </a:solidFill>
                <a:latin typeface="Courier New"/>
                <a:ea typeface="Courier New"/>
                <a:cs typeface="Courier New"/>
                <a:sym typeface="Courier New"/>
              </a:rPr>
              <a:t>&lt;/</a:t>
            </a:r>
            <a:r>
              <a:rPr lang="en" b="1" dirty="0">
                <a:solidFill>
                  <a:srgbClr val="CCCCCC"/>
                </a:solidFill>
                <a:latin typeface="Courier New"/>
                <a:ea typeface="Courier New"/>
                <a:cs typeface="Courier New"/>
                <a:sym typeface="Courier New"/>
              </a:rPr>
              <a:t>h1</a:t>
            </a:r>
            <a:r>
              <a:rPr lang="en" b="1" dirty="0">
                <a:solidFill>
                  <a:srgbClr val="67CDCC"/>
                </a:solidFill>
                <a:latin typeface="Courier New"/>
                <a:ea typeface="Courier New"/>
                <a:cs typeface="Courier New"/>
                <a:sym typeface="Courier New"/>
              </a:rPr>
              <a:t>&gt;</a:t>
            </a:r>
            <a:endParaRPr b="1" dirty="0">
              <a:solidFill>
                <a:srgbClr val="CCCCCC"/>
              </a:solidFill>
              <a:latin typeface="Courier New"/>
              <a:ea typeface="Courier New"/>
              <a:cs typeface="Courier New"/>
              <a:sym typeface="Courier New"/>
            </a:endParaRPr>
          </a:p>
          <a:p>
            <a:pPr marL="609600" marR="152400" lvl="0" indent="304800" algn="l" rtl="0">
              <a:lnSpc>
                <a:spcPct val="100000"/>
              </a:lnSpc>
              <a:spcBef>
                <a:spcPts val="600"/>
              </a:spcBef>
              <a:spcAft>
                <a:spcPts val="0"/>
              </a:spcAft>
              <a:buNone/>
            </a:pPr>
            <a:r>
              <a:rPr lang="en" b="1" dirty="0">
                <a:solidFill>
                  <a:srgbClr val="2388DF"/>
                </a:solidFill>
                <a:latin typeface="Courier New"/>
                <a:ea typeface="Courier New"/>
                <a:cs typeface="Courier New"/>
                <a:sym typeface="Courier New"/>
              </a:rPr>
              <a:t>);</a:t>
            </a:r>
            <a:endParaRPr b="1" dirty="0">
              <a:solidFill>
                <a:srgbClr val="CCCCCC"/>
              </a:solidFill>
              <a:latin typeface="Courier New"/>
              <a:ea typeface="Courier New"/>
              <a:cs typeface="Courier New"/>
              <a:sym typeface="Courier New"/>
            </a:endParaRPr>
          </a:p>
          <a:p>
            <a:pPr marL="0" marR="152400" lvl="0" indent="457200" algn="l" rtl="0">
              <a:lnSpc>
                <a:spcPct val="100000"/>
              </a:lnSpc>
              <a:spcBef>
                <a:spcPts val="600"/>
              </a:spcBef>
              <a:spcAft>
                <a:spcPts val="600"/>
              </a:spcAft>
              <a:buNone/>
            </a:pPr>
            <a:r>
              <a:rPr lang="en" b="1" dirty="0">
                <a:solidFill>
                  <a:srgbClr val="2388DF"/>
                </a:solidFill>
                <a:latin typeface="Courier New"/>
                <a:ea typeface="Courier New"/>
                <a:cs typeface="Courier New"/>
                <a:sym typeface="Courier New"/>
              </a:rPr>
              <a:t>}</a:t>
            </a:r>
            <a:br>
              <a:rPr lang="en" b="1" dirty="0">
                <a:solidFill>
                  <a:srgbClr val="CCCCCC"/>
                </a:solidFill>
                <a:latin typeface="Courier New"/>
                <a:ea typeface="Courier New"/>
                <a:cs typeface="Courier New"/>
                <a:sym typeface="Courier New"/>
              </a:rPr>
            </a:br>
            <a:r>
              <a:rPr lang="en" b="1" dirty="0">
                <a:solidFill>
                  <a:srgbClr val="2388DF"/>
                </a:solidFill>
                <a:latin typeface="Courier New"/>
                <a:ea typeface="Courier New"/>
                <a:cs typeface="Courier New"/>
                <a:sym typeface="Courier New"/>
              </a:rPr>
              <a:t>}</a:t>
            </a:r>
            <a:endParaRPr b="1" dirty="0">
              <a:solidFill>
                <a:srgbClr val="2388DF"/>
              </a:solidFill>
              <a:latin typeface="Courier New"/>
              <a:ea typeface="Courier New"/>
              <a:cs typeface="Courier New"/>
              <a:sym typeface="Courier New"/>
            </a:endParaRPr>
          </a:p>
        </p:txBody>
      </p:sp>
      <p:sp>
        <p:nvSpPr>
          <p:cNvPr id="492" name="Google Shape;492;p67"/>
          <p:cNvSpPr txBox="1"/>
          <p:nvPr/>
        </p:nvSpPr>
        <p:spPr>
          <a:xfrm>
            <a:off x="7044025" y="0"/>
            <a:ext cx="21000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extLst>
      <p:ext uri="{BB962C8B-B14F-4D97-AF65-F5344CB8AC3E}">
        <p14:creationId xmlns:p14="http://schemas.microsoft.com/office/powerpoint/2010/main" val="200191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React Class</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zh-CN" altLang="en-US" sz="2400" dirty="0">
                <a:solidFill>
                  <a:schemeClr val="dk1"/>
                </a:solidFill>
              </a:rPr>
              <a:t>请打开代码 </a:t>
            </a:r>
            <a:r>
              <a:rPr lang="en-US" altLang="zh-CN" sz="2400" dirty="0">
                <a:solidFill>
                  <a:schemeClr val="dk1"/>
                </a:solidFill>
              </a:rPr>
              <a:t>0-basic</a:t>
            </a:r>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en-US" altLang="zh-CN" sz="2400" dirty="0" err="1">
                <a:solidFill>
                  <a:schemeClr val="dk1"/>
                </a:solidFill>
              </a:rPr>
              <a:t>npm</a:t>
            </a:r>
            <a:r>
              <a:rPr lang="zh-CN" altLang="en-US" sz="2400" dirty="0">
                <a:solidFill>
                  <a:schemeClr val="dk1"/>
                </a:solidFill>
              </a:rPr>
              <a:t> </a:t>
            </a:r>
            <a:r>
              <a:rPr lang="en-US" altLang="zh-CN" sz="2400" dirty="0">
                <a:solidFill>
                  <a:schemeClr val="dk1"/>
                </a:solidFill>
              </a:rPr>
              <a:t>install</a:t>
            </a:r>
          </a:p>
          <a:p>
            <a:pPr lvl="1" indent="-381000">
              <a:lnSpc>
                <a:spcPct val="115000"/>
              </a:lnSpc>
              <a:buClr>
                <a:schemeClr val="dk1"/>
              </a:buClr>
              <a:buSzPts val="2400"/>
            </a:pPr>
            <a:r>
              <a:rPr lang="zh-CN" altLang="en-US" sz="2400" dirty="0">
                <a:solidFill>
                  <a:schemeClr val="dk1"/>
                </a:solidFill>
              </a:rPr>
              <a:t>剪切（</a:t>
            </a:r>
            <a:r>
              <a:rPr lang="en-US" altLang="zh-CN" sz="2400" dirty="0" err="1">
                <a:solidFill>
                  <a:schemeClr val="dk1"/>
                </a:solidFill>
              </a:rPr>
              <a:t>Cmd+x</a:t>
            </a:r>
            <a:r>
              <a:rPr lang="zh-CN" altLang="en-US" sz="2400" dirty="0">
                <a:solidFill>
                  <a:schemeClr val="dk1"/>
                </a:solidFill>
              </a:rPr>
              <a:t>）、粘贴（</a:t>
            </a:r>
            <a:r>
              <a:rPr lang="en-US" altLang="zh-CN" sz="2400" dirty="0" err="1">
                <a:solidFill>
                  <a:schemeClr val="dk1"/>
                </a:solidFill>
              </a:rPr>
              <a:t>Cmd+v</a:t>
            </a:r>
            <a:r>
              <a:rPr lang="zh-CN" altLang="en-US" sz="2400" dirty="0">
                <a:solidFill>
                  <a:schemeClr val="dk1"/>
                </a:solidFill>
              </a:rPr>
              <a:t>） </a:t>
            </a:r>
            <a:endParaRPr lang="en-US" altLang="zh-CN" sz="2400" dirty="0">
              <a:solidFill>
                <a:schemeClr val="dk1"/>
              </a:solidFill>
            </a:endParaRPr>
          </a:p>
          <a:p>
            <a:pPr lvl="1" indent="-381000">
              <a:lnSpc>
                <a:spcPct val="115000"/>
              </a:lnSpc>
              <a:buClr>
                <a:schemeClr val="dk1"/>
              </a:buClr>
              <a:buSzPts val="2400"/>
            </a:pPr>
            <a:r>
              <a:rPr lang="en-US" altLang="zh-CN" sz="2400" dirty="0" err="1">
                <a:solidFill>
                  <a:schemeClr val="dk1"/>
                </a:solidFill>
              </a:rPr>
              <a:t>node_module</a:t>
            </a:r>
            <a:r>
              <a:rPr lang="zh-CN" altLang="en-US" sz="2400" dirty="0">
                <a:solidFill>
                  <a:schemeClr val="dk1"/>
                </a:solidFill>
              </a:rPr>
              <a:t>目录</a:t>
            </a:r>
            <a:endParaRPr lang="en-US" altLang="zh-CN" sz="2400" dirty="0">
              <a:solidFill>
                <a:schemeClr val="dk1"/>
              </a:solidFill>
            </a:endParaRPr>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en-US" altLang="zh-CN" sz="2400" dirty="0" err="1">
                <a:solidFill>
                  <a:schemeClr val="dk1"/>
                </a:solidFill>
              </a:rPr>
              <a:t>npm</a:t>
            </a:r>
            <a:r>
              <a:rPr lang="zh-CN" altLang="en-US" sz="2400" dirty="0">
                <a:solidFill>
                  <a:schemeClr val="dk1"/>
                </a:solidFill>
              </a:rPr>
              <a:t> </a:t>
            </a:r>
            <a:r>
              <a:rPr lang="en-US" altLang="zh-CN" sz="2400" dirty="0">
                <a:solidFill>
                  <a:schemeClr val="dk1"/>
                </a:solidFill>
              </a:rPr>
              <a:t>start</a:t>
            </a:r>
          </a:p>
          <a:p>
            <a:pPr indent="-381000">
              <a:lnSpc>
                <a:spcPct val="115000"/>
              </a:lnSpc>
              <a:buClr>
                <a:schemeClr val="dk1"/>
              </a:buClr>
              <a:buSzPts val="2400"/>
            </a:pPr>
            <a:endParaRPr lang="zh-CN" altLang="en-US" sz="2400" dirty="0">
              <a:solidFill>
                <a:schemeClr val="dk1"/>
              </a:solidFill>
            </a:endParaRPr>
          </a:p>
          <a:p>
            <a:pPr marL="76200" indent="0">
              <a:lnSpc>
                <a:spcPct val="115000"/>
              </a:lnSpc>
              <a:buClr>
                <a:schemeClr val="dk1"/>
              </a:buClr>
              <a:buSzPts val="2400"/>
              <a:buNone/>
            </a:pPr>
            <a:endParaRPr lang="zh-CN" altLang="en-US" dirty="0"/>
          </a:p>
          <a:p>
            <a:pPr marL="76200" indent="0">
              <a:lnSpc>
                <a:spcPct val="115000"/>
              </a:lnSpc>
              <a:buClr>
                <a:schemeClr val="dk1"/>
              </a:buClr>
              <a:buSzPts val="2400"/>
              <a:buNone/>
            </a:pPr>
            <a:endParaRPr lang="zh-CN" altLang="en-US" sz="2400" dirty="0">
              <a:solidFill>
                <a:schemeClr val="dk1"/>
              </a:solidFill>
            </a:endParaRPr>
          </a:p>
        </p:txBody>
      </p:sp>
    </p:spTree>
    <p:extLst>
      <p:ext uri="{BB962C8B-B14F-4D97-AF65-F5344CB8AC3E}">
        <p14:creationId xmlns:p14="http://schemas.microsoft.com/office/powerpoint/2010/main" val="144661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打开 </a:t>
            </a:r>
            <a:r>
              <a:rPr lang="en-US" altLang="zh-CN" dirty="0" err="1"/>
              <a:t>src</a:t>
            </a:r>
            <a:r>
              <a:rPr lang="zh-CN" altLang="en-US" dirty="0"/>
              <a:t> 下的 </a:t>
            </a:r>
            <a:r>
              <a:rPr lang="en-US" altLang="zh-CN" dirty="0" err="1"/>
              <a:t>App.jsx</a:t>
            </a:r>
            <a:r>
              <a:rPr lang="zh-CN" altLang="en-US" dirty="0"/>
              <a:t> 文件</a:t>
            </a:r>
            <a:endParaRPr dirty="0"/>
          </a:p>
        </p:txBody>
      </p:sp>
      <p:sp>
        <p:nvSpPr>
          <p:cNvPr id="498" name="Google Shape;498;p6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lnSpc>
                <a:spcPct val="115000"/>
              </a:lnSpc>
              <a:buClr>
                <a:schemeClr val="dk1"/>
              </a:buClr>
              <a:buSzPts val="2400"/>
            </a:pPr>
            <a:r>
              <a:rPr lang="en-US" altLang="zh-CN" sz="2400" dirty="0">
                <a:solidFill>
                  <a:schemeClr val="dk1"/>
                </a:solidFill>
              </a:rPr>
              <a:t>class</a:t>
            </a:r>
            <a:r>
              <a:rPr lang="zh-CN" altLang="en-US" sz="2400" dirty="0">
                <a:solidFill>
                  <a:schemeClr val="dk1"/>
                </a:solidFill>
              </a:rPr>
              <a:t>：类</a:t>
            </a:r>
            <a:endParaRPr lang="en-US" altLang="zh-CN" sz="2400" dirty="0">
              <a:solidFill>
                <a:schemeClr val="dk1"/>
              </a:solidFill>
            </a:endParaRPr>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en-US" altLang="zh-CN" sz="2400" dirty="0">
                <a:solidFill>
                  <a:schemeClr val="dk1"/>
                </a:solidFill>
              </a:rPr>
              <a:t>extends</a:t>
            </a:r>
            <a:r>
              <a:rPr lang="zh-CN" altLang="en-US" sz="2400" dirty="0">
                <a:solidFill>
                  <a:schemeClr val="dk1"/>
                </a:solidFill>
              </a:rPr>
              <a:t>：继承</a:t>
            </a:r>
            <a:endParaRPr lang="en-US" altLang="zh-CN" sz="2400" dirty="0">
              <a:solidFill>
                <a:schemeClr val="dk1"/>
              </a:solidFill>
            </a:endParaRPr>
          </a:p>
          <a:p>
            <a:pPr lvl="0" indent="-381000">
              <a:lnSpc>
                <a:spcPct val="115000"/>
              </a:lnSpc>
              <a:buClr>
                <a:schemeClr val="dk1"/>
              </a:buClr>
              <a:buSzPts val="2400"/>
            </a:pPr>
            <a:endParaRPr lang="en-US" altLang="zh-CN" sz="2400" dirty="0">
              <a:solidFill>
                <a:schemeClr val="dk1"/>
              </a:solidFill>
            </a:endParaRPr>
          </a:p>
          <a:p>
            <a:pPr lvl="0" indent="-381000">
              <a:lnSpc>
                <a:spcPct val="115000"/>
              </a:lnSpc>
              <a:buClr>
                <a:schemeClr val="dk1"/>
              </a:buClr>
              <a:buSzPts val="2400"/>
            </a:pPr>
            <a:r>
              <a:rPr lang="en-US" altLang="zh-CN" sz="2400" dirty="0">
                <a:solidFill>
                  <a:schemeClr val="dk1"/>
                </a:solidFill>
              </a:rPr>
              <a:t>render</a:t>
            </a:r>
            <a:r>
              <a:rPr lang="zh-CN" altLang="en-US" sz="2400" dirty="0">
                <a:solidFill>
                  <a:schemeClr val="dk1"/>
                </a:solidFill>
              </a:rPr>
              <a:t>：显示</a:t>
            </a:r>
          </a:p>
          <a:p>
            <a:pPr marL="76200" indent="0">
              <a:lnSpc>
                <a:spcPct val="115000"/>
              </a:lnSpc>
              <a:buClr>
                <a:schemeClr val="dk1"/>
              </a:buClr>
              <a:buSzPts val="2400"/>
              <a:buNone/>
            </a:pPr>
            <a:endParaRPr lang="zh-CN" altLang="en-US" dirty="0"/>
          </a:p>
          <a:p>
            <a:pPr marL="76200" indent="0">
              <a:lnSpc>
                <a:spcPct val="115000"/>
              </a:lnSpc>
              <a:buClr>
                <a:schemeClr val="dk1"/>
              </a:buClr>
              <a:buSzPts val="2400"/>
              <a:buNone/>
            </a:pPr>
            <a:endParaRPr lang="zh-CN" altLang="en-US" sz="2400" dirty="0">
              <a:solidFill>
                <a:schemeClr val="dk1"/>
              </a:solidFill>
            </a:endParaRPr>
          </a:p>
        </p:txBody>
      </p:sp>
    </p:spTree>
    <p:extLst>
      <p:ext uri="{BB962C8B-B14F-4D97-AF65-F5344CB8AC3E}">
        <p14:creationId xmlns:p14="http://schemas.microsoft.com/office/powerpoint/2010/main" val="30640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1"/>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dirty="0"/>
              <a:t>React</a:t>
            </a:r>
            <a:r>
              <a:rPr lang="zh-CN" altLang="en-US" dirty="0"/>
              <a:t> </a:t>
            </a:r>
            <a:r>
              <a:rPr lang="en-US" altLang="zh-CN" dirty="0"/>
              <a:t>VS</a:t>
            </a:r>
            <a:r>
              <a:rPr lang="zh-CN" altLang="en-US" dirty="0"/>
              <a:t> </a:t>
            </a:r>
            <a:r>
              <a:rPr lang="en-US" altLang="zh-CN" dirty="0"/>
              <a:t>Code</a:t>
            </a:r>
            <a:r>
              <a:rPr lang="zh-CN" altLang="en-US" dirty="0"/>
              <a:t> </a:t>
            </a:r>
            <a:r>
              <a:rPr lang="en-US" altLang="zh-CN" dirty="0"/>
              <a:t>Debug</a:t>
            </a:r>
            <a:endParaRPr dirty="0"/>
          </a:p>
        </p:txBody>
      </p:sp>
    </p:spTree>
    <p:extLst>
      <p:ext uri="{BB962C8B-B14F-4D97-AF65-F5344CB8AC3E}">
        <p14:creationId xmlns:p14="http://schemas.microsoft.com/office/powerpoint/2010/main" val="3096515753"/>
      </p:ext>
    </p:extLst>
  </p:cSld>
  <p:clrMapOvr>
    <a:masterClrMapping/>
  </p:clrMapOvr>
</p:sld>
</file>

<file path=ppt/theme/theme1.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1747</Words>
  <Application>Microsoft Macintosh PowerPoint</Application>
  <PresentationFormat>全屏显示(16:9)</PresentationFormat>
  <Paragraphs>369</Paragraphs>
  <Slides>38</Slides>
  <Notes>38</Notes>
  <HiddenSlides>1</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38</vt:i4>
      </vt:variant>
    </vt:vector>
  </HeadingPairs>
  <TitlesOfParts>
    <vt:vector size="46" baseType="lpstr">
      <vt:lpstr>Arial</vt:lpstr>
      <vt:lpstr>Helvetica Neue</vt:lpstr>
      <vt:lpstr>Courier New</vt:lpstr>
      <vt:lpstr>Roboto</vt:lpstr>
      <vt:lpstr>Roboto Slab</vt:lpstr>
      <vt:lpstr>Trebuchet MS</vt:lpstr>
      <vt:lpstr>Code Nation v2</vt:lpstr>
      <vt:lpstr>Code Nation v2</vt:lpstr>
      <vt:lpstr>PowerPoint 演示文稿</vt:lpstr>
      <vt:lpstr>PowerPoint 演示文稿</vt:lpstr>
      <vt:lpstr>PowerPoint 演示文稿</vt:lpstr>
      <vt:lpstr>React Class</vt:lpstr>
      <vt:lpstr>组件</vt:lpstr>
      <vt:lpstr>JSX</vt:lpstr>
      <vt:lpstr>React Class</vt:lpstr>
      <vt:lpstr>打开 src 下的 App.jsx 文件</vt:lpstr>
      <vt:lpstr>React VS Code Debug</vt:lpstr>
      <vt:lpstr>React VS Code Debug</vt:lpstr>
      <vt:lpstr>React VS Code Debug</vt:lpstr>
      <vt:lpstr>React VS Code Debug</vt:lpstr>
      <vt:lpstr>设置 launch.json</vt:lpstr>
      <vt:lpstr>React VS Code Debug</vt:lpstr>
      <vt:lpstr>React 组件参数传递</vt:lpstr>
      <vt:lpstr>PowerPoint 演示文稿</vt:lpstr>
      <vt:lpstr>PowerPoint 演示文稿</vt:lpstr>
      <vt:lpstr>PowerPoint 演示文稿</vt:lpstr>
      <vt:lpstr>PowerPoint 演示文稿</vt:lpstr>
      <vt:lpstr>使用React props（道具）在组件之间传递数据。</vt:lpstr>
      <vt:lpstr>props</vt:lpstr>
      <vt:lpstr>为什么用props?</vt:lpstr>
      <vt:lpstr>没有参数</vt:lpstr>
      <vt:lpstr>传入参数</vt:lpstr>
      <vt:lpstr>对比</vt:lpstr>
      <vt:lpstr>对比</vt:lpstr>
      <vt:lpstr>例</vt:lpstr>
      <vt:lpstr>例</vt:lpstr>
      <vt:lpstr>课堂练习</vt:lpstr>
      <vt:lpstr>课堂练习</vt:lpstr>
      <vt:lpstr>课堂练习</vt:lpstr>
      <vt:lpstr>课后练习</vt:lpstr>
      <vt:lpstr>组件数组</vt:lpstr>
      <vt:lpstr>组件数组</vt:lpstr>
      <vt:lpstr>例：边栏（Sidebar）</vt:lpstr>
      <vt:lpstr>Props: Sidebar + Props （hardcode） </vt:lpstr>
      <vt:lpstr>Props: Sidebar + Props （for）</vt:lpstr>
      <vt:lpstr>课后练习</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Yishuai Chen</cp:lastModifiedBy>
  <cp:revision>55</cp:revision>
  <dcterms:modified xsi:type="dcterms:W3CDTF">2020-07-17T09:56:58Z</dcterms:modified>
</cp:coreProperties>
</file>